
<file path=[Content_Types].xml><?xml version="1.0" encoding="utf-8"?>
<Types xmlns="http://schemas.openxmlformats.org/package/2006/content-types">
  <Default Extension="png" ContentType="image/png"/>
  <Default Extension="bin" ContentType="application/vnd.openxmlformats-officedocument.oleObject"/>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handoutMasterIdLst>
    <p:handoutMasterId r:id="rId30"/>
  </p:handoutMasterIdLst>
  <p:sldIdLst>
    <p:sldId id="256" r:id="rId2"/>
    <p:sldId id="278" r:id="rId3"/>
    <p:sldId id="279" r:id="rId4"/>
    <p:sldId id="304" r:id="rId5"/>
    <p:sldId id="305" r:id="rId6"/>
    <p:sldId id="306" r:id="rId7"/>
    <p:sldId id="307" r:id="rId8"/>
    <p:sldId id="308" r:id="rId9"/>
    <p:sldId id="309" r:id="rId10"/>
    <p:sldId id="280" r:id="rId11"/>
    <p:sldId id="281" r:id="rId12"/>
    <p:sldId id="282" r:id="rId13"/>
    <p:sldId id="292" r:id="rId14"/>
    <p:sldId id="293" r:id="rId15"/>
    <p:sldId id="290" r:id="rId16"/>
    <p:sldId id="288" r:id="rId17"/>
    <p:sldId id="294" r:id="rId18"/>
    <p:sldId id="295" r:id="rId19"/>
    <p:sldId id="297" r:id="rId20"/>
    <p:sldId id="289" r:id="rId21"/>
    <p:sldId id="283" r:id="rId22"/>
    <p:sldId id="303" r:id="rId23"/>
    <p:sldId id="299" r:id="rId24"/>
    <p:sldId id="300" r:id="rId25"/>
    <p:sldId id="301" r:id="rId26"/>
    <p:sldId id="271" r:id="rId27"/>
    <p:sldId id="298" r:id="rId28"/>
    <p:sldId id="296" r:id="rId29"/>
  </p:sldIdLst>
  <p:sldSz cx="6858000" cy="9144000" type="screen4x3"/>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E671D115-B21A-4DF0-A994-2FF37E9E65CE}">
          <p14:sldIdLst>
            <p14:sldId id="256"/>
            <p14:sldId id="278"/>
            <p14:sldId id="279"/>
            <p14:sldId id="304"/>
            <p14:sldId id="305"/>
            <p14:sldId id="306"/>
            <p14:sldId id="307"/>
            <p14:sldId id="308"/>
            <p14:sldId id="309"/>
            <p14:sldId id="280"/>
            <p14:sldId id="281"/>
            <p14:sldId id="282"/>
            <p14:sldId id="292"/>
            <p14:sldId id="293"/>
            <p14:sldId id="290"/>
            <p14:sldId id="288"/>
            <p14:sldId id="294"/>
            <p14:sldId id="295"/>
            <p14:sldId id="297"/>
            <p14:sldId id="289"/>
            <p14:sldId id="283"/>
            <p14:sldId id="303"/>
            <p14:sldId id="299"/>
            <p14:sldId id="300"/>
            <p14:sldId id="301"/>
          </p14:sldIdLst>
        </p14:section>
        <p14:section name="Untitled Section" id="{7288FFFD-215B-4D92-BC88-4F8CD901877E}">
          <p14:sldIdLst>
            <p14:sldId id="271"/>
            <p14:sldId id="298"/>
            <p14:sldId id="296"/>
          </p14:sldIdLst>
        </p14:section>
      </p14:sectionLst>
    </p:ex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012" autoAdjust="0"/>
    <p:restoredTop sz="94671" autoAdjust="0"/>
  </p:normalViewPr>
  <p:slideViewPr>
    <p:cSldViewPr>
      <p:cViewPr varScale="1">
        <p:scale>
          <a:sx n="79" d="100"/>
          <a:sy n="79" d="100"/>
        </p:scale>
        <p:origin x="504" y="96"/>
      </p:cViewPr>
      <p:guideLst>
        <p:guide orient="horz" pos="2880"/>
        <p:guide pos="2160"/>
      </p:guideLst>
    </p:cSldViewPr>
  </p:slideViewPr>
  <p:outlineViewPr>
    <p:cViewPr>
      <p:scale>
        <a:sx n="33" d="100"/>
        <a:sy n="33" d="100"/>
      </p:scale>
      <p:origin x="48" y="528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handoutMaster" Target="handoutMasters/handoutMaster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2.png"/></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2946400" cy="4968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sz="quarter" idx="1"/>
          </p:nvPr>
        </p:nvSpPr>
        <p:spPr>
          <a:xfrm>
            <a:off x="3849688" y="1"/>
            <a:ext cx="2946400" cy="496888"/>
          </a:xfrm>
          <a:prstGeom prst="rect">
            <a:avLst/>
          </a:prstGeom>
        </p:spPr>
        <p:txBody>
          <a:bodyPr vert="horz" lIns="91440" tIns="45720" rIns="91440" bIns="45720" rtlCol="0"/>
          <a:lstStyle>
            <a:lvl1pPr algn="r">
              <a:defRPr sz="1200"/>
            </a:lvl1pPr>
          </a:lstStyle>
          <a:p>
            <a:fld id="{944DF5AE-4AD5-4A98-949B-1FD24028AD88}" type="datetimeFigureOut">
              <a:rPr lang="en-GB" smtClean="0"/>
              <a:t>11/12/2024</a:t>
            </a:fld>
            <a:endParaRPr lang="en-GB"/>
          </a:p>
        </p:txBody>
      </p:sp>
      <p:sp>
        <p:nvSpPr>
          <p:cNvPr id="4" name="Footer Placeholder 3"/>
          <p:cNvSpPr>
            <a:spLocks noGrp="1"/>
          </p:cNvSpPr>
          <p:nvPr>
            <p:ph type="ftr" sz="quarter" idx="2"/>
          </p:nvPr>
        </p:nvSpPr>
        <p:spPr>
          <a:xfrm>
            <a:off x="0" y="9429750"/>
            <a:ext cx="2946400" cy="496888"/>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p:cNvSpPr>
            <a:spLocks noGrp="1"/>
          </p:cNvSpPr>
          <p:nvPr>
            <p:ph type="sldNum" sz="quarter" idx="3"/>
          </p:nvPr>
        </p:nvSpPr>
        <p:spPr>
          <a:xfrm>
            <a:off x="3849688" y="9429750"/>
            <a:ext cx="2946400" cy="496888"/>
          </a:xfrm>
          <a:prstGeom prst="rect">
            <a:avLst/>
          </a:prstGeom>
        </p:spPr>
        <p:txBody>
          <a:bodyPr vert="horz" lIns="91440" tIns="45720" rIns="91440" bIns="45720" rtlCol="0" anchor="b"/>
          <a:lstStyle>
            <a:lvl1pPr algn="r">
              <a:defRPr sz="1200"/>
            </a:lvl1pPr>
          </a:lstStyle>
          <a:p>
            <a:fld id="{1016DE70-9C0A-4EF4-8E55-461894C4450F}" type="slidenum">
              <a:rPr lang="en-GB" smtClean="0"/>
              <a:t>‹#›</a:t>
            </a:fld>
            <a:endParaRPr lang="en-GB"/>
          </a:p>
        </p:txBody>
      </p:sp>
    </p:spTree>
    <p:extLst>
      <p:ext uri="{BB962C8B-B14F-4D97-AF65-F5344CB8AC3E}">
        <p14:creationId xmlns:p14="http://schemas.microsoft.com/office/powerpoint/2010/main" val="2399092243"/>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5257800" y="203199"/>
            <a:ext cx="1485900" cy="874166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114300" y="205231"/>
            <a:ext cx="5029200" cy="87376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5257800" y="2737280"/>
            <a:ext cx="1485900" cy="2438400"/>
          </a:xfrm>
        </p:spPr>
        <p:txBody>
          <a:bodyPr anchor="ctr">
            <a:normAutofit/>
          </a:bodyPr>
          <a:lstStyle>
            <a:lvl1pPr marL="0" indent="0" algn="l">
              <a:buNone/>
              <a:defRPr sz="19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10" name="Date Placeholder 9"/>
          <p:cNvSpPr>
            <a:spLocks noGrp="1"/>
          </p:cNvSpPr>
          <p:nvPr>
            <p:ph type="dt" sz="half" idx="10"/>
          </p:nvPr>
        </p:nvSpPr>
        <p:spPr/>
        <p:txBody>
          <a:bodyPr/>
          <a:lstStyle>
            <a:lvl1pPr>
              <a:defRPr>
                <a:solidFill>
                  <a:schemeClr val="bg2"/>
                </a:solidFill>
              </a:defRPr>
            </a:lvl1pPr>
          </a:lstStyle>
          <a:p>
            <a:fld id="{F7A3D0B3-548F-4E8E-9F07-175DED29D224}" type="datetimeFigureOut">
              <a:rPr lang="en-GB" smtClean="0"/>
              <a:t>11/12/2024</a:t>
            </a:fld>
            <a:endParaRPr lang="en-GB"/>
          </a:p>
        </p:txBody>
      </p:sp>
      <p:sp>
        <p:nvSpPr>
          <p:cNvPr id="11" name="Slide Number Placeholder 10"/>
          <p:cNvSpPr>
            <a:spLocks noGrp="1"/>
          </p:cNvSpPr>
          <p:nvPr>
            <p:ph type="sldNum" sz="quarter" idx="11"/>
          </p:nvPr>
        </p:nvSpPr>
        <p:spPr/>
        <p:txBody>
          <a:bodyPr/>
          <a:lstStyle>
            <a:lvl1pPr>
              <a:defRPr>
                <a:solidFill>
                  <a:srgbClr val="FFFFFF"/>
                </a:solidFill>
              </a:defRPr>
            </a:lvl1pPr>
          </a:lstStyle>
          <a:p>
            <a:fld id="{D704D888-9DD5-4B03-A7B0-97BB56B3BAAA}" type="slidenum">
              <a:rPr lang="en-GB" smtClean="0"/>
              <a:t>‹#›</a:t>
            </a:fld>
            <a:endParaRPr lang="en-GB"/>
          </a:p>
        </p:txBody>
      </p:sp>
      <p:sp>
        <p:nvSpPr>
          <p:cNvPr id="12" name="Footer Placeholder 11"/>
          <p:cNvSpPr>
            <a:spLocks noGrp="1"/>
          </p:cNvSpPr>
          <p:nvPr>
            <p:ph type="ftr" sz="quarter" idx="12"/>
          </p:nvPr>
        </p:nvSpPr>
        <p:spPr/>
        <p:txBody>
          <a:bodyPr/>
          <a:lstStyle>
            <a:lvl1pPr>
              <a:defRPr>
                <a:solidFill>
                  <a:schemeClr val="bg2"/>
                </a:solidFill>
              </a:defRPr>
            </a:lvl1pPr>
          </a:lstStyle>
          <a:p>
            <a:endParaRPr lang="en-GB"/>
          </a:p>
        </p:txBody>
      </p:sp>
      <p:sp>
        <p:nvSpPr>
          <p:cNvPr id="13" name="Title 12"/>
          <p:cNvSpPr>
            <a:spLocks noGrp="1"/>
          </p:cNvSpPr>
          <p:nvPr>
            <p:ph type="title"/>
          </p:nvPr>
        </p:nvSpPr>
        <p:spPr>
          <a:xfrm>
            <a:off x="342900" y="2737280"/>
            <a:ext cx="4743450" cy="2438400"/>
          </a:xfrm>
        </p:spPr>
        <p:txBody>
          <a:bodyPr/>
          <a:lstStyle>
            <a:lvl1pPr algn="r">
              <a:defRPr sz="4200" spc="150" baseline="0"/>
            </a:lvl1pPr>
          </a:lstStyle>
          <a:p>
            <a:r>
              <a:rPr lang="en-US" smtClean="0"/>
              <a:t>Click to edit Master title style</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7A3D0B3-548F-4E8E-9F07-175DED29D224}" type="datetimeFigureOut">
              <a:rPr lang="en-GB" smtClean="0"/>
              <a:t>11/12/2024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704D888-9DD5-4B03-A7B0-97BB56B3BAAA}" type="slidenum">
              <a:rPr lang="en-GB" smtClean="0"/>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114300" y="196425"/>
            <a:ext cx="5029200" cy="8741664"/>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5257800" y="196425"/>
            <a:ext cx="1467035" cy="8741664"/>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Vertical Title 1"/>
          <p:cNvSpPr>
            <a:spLocks noGrp="1"/>
          </p:cNvSpPr>
          <p:nvPr>
            <p:ph type="title" orient="vert"/>
          </p:nvPr>
        </p:nvSpPr>
        <p:spPr>
          <a:xfrm>
            <a:off x="5372100" y="366185"/>
            <a:ext cx="1257300" cy="7802033"/>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342900" y="366185"/>
            <a:ext cx="4514850" cy="780203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F7A3D0B3-548F-4E8E-9F07-175DED29D224}" type="datetimeFigureOut">
              <a:rPr lang="en-GB" smtClean="0"/>
              <a:t>11/12/2024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lvl1pPr>
              <a:defRPr>
                <a:solidFill>
                  <a:schemeClr val="bg2"/>
                </a:solidFill>
              </a:defRPr>
            </a:lvl1pPr>
          </a:lstStyle>
          <a:p>
            <a:fld id="{D704D888-9DD5-4B03-A7B0-97BB56B3BAAA}" type="slidenum">
              <a:rPr lang="en-GB" smtClean="0"/>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F7A3D0B3-548F-4E8E-9F07-175DED29D224}" type="datetimeFigureOut">
              <a:rPr lang="en-GB" smtClean="0"/>
              <a:t>11/12/2024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704D888-9DD5-4B03-A7B0-97BB56B3BAAA}" type="slidenum">
              <a:rPr lang="en-GB" smtClean="0"/>
              <a:t>‹#›</a:t>
            </a:fld>
            <a:endParaRPr lang="en-GB"/>
          </a:p>
        </p:txBody>
      </p:sp>
      <p:sp>
        <p:nvSpPr>
          <p:cNvPr id="7" name="Title 6"/>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5257800" y="203199"/>
            <a:ext cx="1485900" cy="8741664"/>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114300" y="205231"/>
            <a:ext cx="5029200" cy="87376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 Placeholder 2"/>
          <p:cNvSpPr>
            <a:spLocks noGrp="1"/>
          </p:cNvSpPr>
          <p:nvPr>
            <p:ph type="body" idx="1"/>
          </p:nvPr>
        </p:nvSpPr>
        <p:spPr>
          <a:xfrm>
            <a:off x="5372100" y="3856369"/>
            <a:ext cx="1200151" cy="2194560"/>
          </a:xfrm>
        </p:spPr>
        <p:txBody>
          <a:bodyPr anchor="ctr"/>
          <a:lstStyle>
            <a:lvl1pPr marL="0" indent="0">
              <a:buNone/>
              <a:defRPr sz="2000">
                <a:solidFill>
                  <a:schemeClr val="bg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9" name="Date Placeholder 8"/>
          <p:cNvSpPr>
            <a:spLocks noGrp="1"/>
          </p:cNvSpPr>
          <p:nvPr>
            <p:ph type="dt" sz="half" idx="10"/>
          </p:nvPr>
        </p:nvSpPr>
        <p:spPr/>
        <p:txBody>
          <a:bodyPr/>
          <a:lstStyle>
            <a:lvl1pPr>
              <a:defRPr>
                <a:solidFill>
                  <a:srgbClr val="FFFFFF"/>
                </a:solidFill>
              </a:defRPr>
            </a:lvl1pPr>
          </a:lstStyle>
          <a:p>
            <a:fld id="{F7A3D0B3-548F-4E8E-9F07-175DED29D224}" type="datetimeFigureOut">
              <a:rPr lang="en-GB" smtClean="0"/>
              <a:t>11/12/2024</a:t>
            </a:fld>
            <a:endParaRPr lang="en-GB"/>
          </a:p>
        </p:txBody>
      </p:sp>
      <p:sp>
        <p:nvSpPr>
          <p:cNvPr id="10" name="Slide Number Placeholder 9"/>
          <p:cNvSpPr>
            <a:spLocks noGrp="1"/>
          </p:cNvSpPr>
          <p:nvPr>
            <p:ph type="sldNum" sz="quarter" idx="11"/>
          </p:nvPr>
        </p:nvSpPr>
        <p:spPr/>
        <p:txBody>
          <a:bodyPr/>
          <a:lstStyle>
            <a:lvl1pPr>
              <a:defRPr>
                <a:solidFill>
                  <a:schemeClr val="bg2"/>
                </a:solidFill>
              </a:defRPr>
            </a:lvl1pPr>
          </a:lstStyle>
          <a:p>
            <a:fld id="{D704D888-9DD5-4B03-A7B0-97BB56B3BAAA}" type="slidenum">
              <a:rPr lang="en-GB" smtClean="0"/>
              <a:t>‹#›</a:t>
            </a:fld>
            <a:endParaRPr lang="en-GB"/>
          </a:p>
        </p:txBody>
      </p:sp>
      <p:sp>
        <p:nvSpPr>
          <p:cNvPr id="11" name="Footer Placeholder 10"/>
          <p:cNvSpPr>
            <a:spLocks noGrp="1"/>
          </p:cNvSpPr>
          <p:nvPr>
            <p:ph type="ftr" sz="quarter" idx="12"/>
          </p:nvPr>
        </p:nvSpPr>
        <p:spPr/>
        <p:txBody>
          <a:bodyPr/>
          <a:lstStyle>
            <a:lvl1pPr>
              <a:defRPr>
                <a:solidFill>
                  <a:srgbClr val="FFFFFF"/>
                </a:solidFill>
              </a:defRPr>
            </a:lvl1pPr>
          </a:lstStyle>
          <a:p>
            <a:endParaRPr lang="en-GB"/>
          </a:p>
        </p:txBody>
      </p:sp>
      <p:sp>
        <p:nvSpPr>
          <p:cNvPr id="12" name="Title 11"/>
          <p:cNvSpPr>
            <a:spLocks noGrp="1"/>
          </p:cNvSpPr>
          <p:nvPr>
            <p:ph type="title"/>
          </p:nvPr>
        </p:nvSpPr>
        <p:spPr>
          <a:xfrm>
            <a:off x="285750" y="3856369"/>
            <a:ext cx="4743450" cy="2194560"/>
          </a:xfrm>
        </p:spPr>
        <p:txBody>
          <a:bodyPr/>
          <a:lstStyle>
            <a:lvl1pPr algn="r">
              <a:defRPr sz="4200" spc="150" baseline="0"/>
            </a:lvl1pPr>
          </a:lstStyle>
          <a:p>
            <a:r>
              <a:rPr lang="en-US" smtClean="0"/>
              <a:t>Click to edit Master title style</a:t>
            </a:r>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342900" y="2292096"/>
            <a:ext cx="3028950" cy="587654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3486150" y="2292096"/>
            <a:ext cx="3028950" cy="587654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F7A3D0B3-548F-4E8E-9F07-175DED29D224}" type="datetimeFigureOut">
              <a:rPr lang="en-GB" smtClean="0"/>
              <a:t>11/12/2024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D704D888-9DD5-4B03-A7B0-97BB56B3BAAA}" type="slidenum">
              <a:rPr lang="en-GB" smtClean="0"/>
              <a:t>‹#›</a:t>
            </a:fld>
            <a:endParaRPr lang="en-GB"/>
          </a:p>
        </p:txBody>
      </p:sp>
      <p:sp>
        <p:nvSpPr>
          <p:cNvPr id="8" name="Title 7"/>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342900" y="2296584"/>
            <a:ext cx="3030141" cy="853016"/>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342900" y="3251200"/>
            <a:ext cx="3030141" cy="491701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3483769" y="2296584"/>
            <a:ext cx="3031331" cy="853016"/>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3483769" y="3251200"/>
            <a:ext cx="3031331" cy="491701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F7A3D0B3-548F-4E8E-9F07-175DED29D224}" type="datetimeFigureOut">
              <a:rPr lang="en-GB" smtClean="0"/>
              <a:t>11/12/2024</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D704D888-9DD5-4B03-A7B0-97BB56B3BAAA}" type="slidenum">
              <a:rPr lang="en-GB" smtClean="0"/>
              <a:t>‹#›</a:t>
            </a:fld>
            <a:endParaRPr lang="en-GB"/>
          </a:p>
        </p:txBody>
      </p:sp>
      <p:sp>
        <p:nvSpPr>
          <p:cNvPr id="10" name="Title 9"/>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F7A3D0B3-548F-4E8E-9F07-175DED29D224}" type="datetimeFigureOut">
              <a:rPr lang="en-GB" smtClean="0"/>
              <a:t>11/12/2024</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D704D888-9DD5-4B03-A7B0-97BB56B3BAAA}" type="slidenum">
              <a:rPr lang="en-GB" smtClean="0"/>
              <a:t>‹#›</a:t>
            </a:fld>
            <a:endParaRPr lang="en-GB"/>
          </a:p>
        </p:txBody>
      </p:sp>
      <p:sp>
        <p:nvSpPr>
          <p:cNvPr id="6" name="Title 5"/>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114300" y="201225"/>
            <a:ext cx="6623852" cy="8741664"/>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Date Placeholder 1"/>
          <p:cNvSpPr>
            <a:spLocks noGrp="1"/>
          </p:cNvSpPr>
          <p:nvPr>
            <p:ph type="dt" sz="half" idx="10"/>
          </p:nvPr>
        </p:nvSpPr>
        <p:spPr/>
        <p:txBody>
          <a:bodyPr/>
          <a:lstStyle/>
          <a:p>
            <a:fld id="{F7A3D0B3-548F-4E8E-9F07-175DED29D224}" type="datetimeFigureOut">
              <a:rPr lang="en-GB" smtClean="0"/>
              <a:t>11/12/2024</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D704D888-9DD5-4B03-A7B0-97BB56B3BAAA}" type="slidenum">
              <a:rPr lang="en-GB" smtClean="0"/>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2"/>
      </p:bgRef>
    </p:bg>
    <p:spTree>
      <p:nvGrpSpPr>
        <p:cNvPr id="1" name=""/>
        <p:cNvGrpSpPr/>
        <p:nvPr/>
      </p:nvGrpSpPr>
      <p:grpSpPr>
        <a:xfrm>
          <a:off x="0" y="0"/>
          <a:ext cx="0" cy="0"/>
          <a:chOff x="0" y="0"/>
          <a:chExt cx="0" cy="0"/>
        </a:xfrm>
      </p:grpSpPr>
      <p:sp>
        <p:nvSpPr>
          <p:cNvPr id="10" name="Rectangle 9"/>
          <p:cNvSpPr/>
          <p:nvPr/>
        </p:nvSpPr>
        <p:spPr>
          <a:xfrm>
            <a:off x="0" y="0"/>
            <a:ext cx="6858000" cy="9144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5257800" y="201168"/>
            <a:ext cx="1485900" cy="874166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9" name="Rectangle 8"/>
          <p:cNvSpPr/>
          <p:nvPr/>
        </p:nvSpPr>
        <p:spPr>
          <a:xfrm>
            <a:off x="114300" y="203200"/>
            <a:ext cx="5029200" cy="87376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457200" y="406401"/>
            <a:ext cx="4400550" cy="780415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5369814" y="2840736"/>
            <a:ext cx="1255014" cy="3755136"/>
          </a:xfrm>
        </p:spPr>
        <p:txBody>
          <a:bodyPr tIns="0"/>
          <a:lstStyle>
            <a:lvl1pPr marL="0" indent="0">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7A3D0B3-548F-4E8E-9F07-175DED29D224}" type="datetimeFigureOut">
              <a:rPr lang="en-GB" smtClean="0"/>
              <a:t>11/12/2024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a:ln>
            <a:noFill/>
          </a:ln>
        </p:spPr>
        <p:txBody>
          <a:bodyPr/>
          <a:lstStyle>
            <a:lvl1pPr>
              <a:defRPr>
                <a:solidFill>
                  <a:srgbClr val="FFFFFF"/>
                </a:solidFill>
              </a:defRPr>
            </a:lvl1pPr>
          </a:lstStyle>
          <a:p>
            <a:fld id="{D704D888-9DD5-4B03-A7B0-97BB56B3BAAA}" type="slidenum">
              <a:rPr lang="en-GB" smtClean="0"/>
              <a:t>‹#›</a:t>
            </a:fld>
            <a:endParaRPr lang="en-GB"/>
          </a:p>
        </p:txBody>
      </p:sp>
      <p:sp>
        <p:nvSpPr>
          <p:cNvPr id="11" name="Title 10"/>
          <p:cNvSpPr>
            <a:spLocks noGrp="1"/>
          </p:cNvSpPr>
          <p:nvPr>
            <p:ph type="title"/>
          </p:nvPr>
        </p:nvSpPr>
        <p:spPr>
          <a:xfrm>
            <a:off x="5369814" y="609600"/>
            <a:ext cx="1256745" cy="2231136"/>
          </a:xfrm>
        </p:spPr>
        <p:txBody>
          <a:bodyPr anchor="b"/>
          <a:lstStyle>
            <a:lvl1pPr algn="l">
              <a:defRPr sz="2000" spc="150" baseline="0"/>
            </a:lvl1pPr>
          </a:lstStyle>
          <a:p>
            <a:r>
              <a:rPr lang="en-US" smtClean="0"/>
              <a:t>Click to edit Master title style</a:t>
            </a:r>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1">
        <a:schemeClr val="bg2"/>
      </p:bgRef>
    </p:bg>
    <p:spTree>
      <p:nvGrpSpPr>
        <p:cNvPr id="1" name=""/>
        <p:cNvGrpSpPr/>
        <p:nvPr/>
      </p:nvGrpSpPr>
      <p:grpSpPr>
        <a:xfrm>
          <a:off x="0" y="0"/>
          <a:ext cx="0" cy="0"/>
          <a:chOff x="0" y="0"/>
          <a:chExt cx="0" cy="0"/>
        </a:xfrm>
      </p:grpSpPr>
      <p:sp>
        <p:nvSpPr>
          <p:cNvPr id="8" name="Rectangle 7"/>
          <p:cNvSpPr/>
          <p:nvPr/>
        </p:nvSpPr>
        <p:spPr>
          <a:xfrm>
            <a:off x="0" y="0"/>
            <a:ext cx="6858000" cy="9144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9" name="Rectangle 8"/>
          <p:cNvSpPr/>
          <p:nvPr/>
        </p:nvSpPr>
        <p:spPr>
          <a:xfrm>
            <a:off x="5257800" y="201168"/>
            <a:ext cx="1485900" cy="8741664"/>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idx="1"/>
          </p:nvPr>
        </p:nvSpPr>
        <p:spPr>
          <a:xfrm>
            <a:off x="114300" y="203200"/>
            <a:ext cx="5029200" cy="8737600"/>
          </a:xfrm>
        </p:spPr>
        <p:txBody>
          <a:bodyPr anchor="ctr"/>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5372100" y="2844800"/>
            <a:ext cx="1257300" cy="3962400"/>
          </a:xfrm>
        </p:spPr>
        <p:txBody>
          <a:bodyPr tIns="0"/>
          <a:lstStyle>
            <a:lvl1pPr marL="0" indent="0">
              <a:buNone/>
              <a:defRPr sz="14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7A3D0B3-548F-4E8E-9F07-175DED29D224}" type="datetimeFigureOut">
              <a:rPr lang="en-GB" smtClean="0"/>
              <a:t>11/12/2024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D704D888-9DD5-4B03-A7B0-97BB56B3BAAA}" type="slidenum">
              <a:rPr lang="en-GB" smtClean="0"/>
              <a:t>‹#›</a:t>
            </a:fld>
            <a:endParaRPr lang="en-GB"/>
          </a:p>
        </p:txBody>
      </p:sp>
      <p:sp>
        <p:nvSpPr>
          <p:cNvPr id="10" name="Title 9"/>
          <p:cNvSpPr>
            <a:spLocks noGrp="1"/>
          </p:cNvSpPr>
          <p:nvPr>
            <p:ph type="title"/>
          </p:nvPr>
        </p:nvSpPr>
        <p:spPr>
          <a:xfrm>
            <a:off x="5372100" y="613664"/>
            <a:ext cx="1257300" cy="2231136"/>
          </a:xfrm>
        </p:spPr>
        <p:txBody>
          <a:bodyPr anchor="b"/>
          <a:lstStyle>
            <a:lvl1pPr algn="l">
              <a:defRPr sz="2000" spc="150" baseline="0">
                <a:solidFill>
                  <a:schemeClr val="tx2"/>
                </a:solidFill>
              </a:defRPr>
            </a:lvl1pPr>
          </a:lstStyle>
          <a:p>
            <a:r>
              <a:rPr lang="en-US" smtClean="0"/>
              <a:t>Click to edit Master title style</a:t>
            </a:r>
            <a:endParaRPr lang="en-US" dirty="0"/>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114300" y="2179962"/>
            <a:ext cx="6623852" cy="6727301"/>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114300" y="203201"/>
            <a:ext cx="6610535" cy="1795263"/>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285750" y="474463"/>
            <a:ext cx="6285945" cy="1405859"/>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285750" y="2292095"/>
            <a:ext cx="6305920" cy="5876544"/>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278166" y="8475133"/>
            <a:ext cx="1600200" cy="365760"/>
          </a:xfrm>
          <a:prstGeom prst="rect">
            <a:avLst/>
          </a:prstGeom>
        </p:spPr>
        <p:txBody>
          <a:bodyPr vert="horz" lIns="91440" tIns="45720" rIns="91440" bIns="45720" rtlCol="0" anchor="ctr"/>
          <a:lstStyle>
            <a:lvl1pPr algn="l">
              <a:defRPr sz="1100">
                <a:solidFill>
                  <a:schemeClr val="tx2"/>
                </a:solidFill>
              </a:defRPr>
            </a:lvl1pPr>
          </a:lstStyle>
          <a:p>
            <a:fld id="{F7A3D0B3-548F-4E8E-9F07-175DED29D224}" type="datetimeFigureOut">
              <a:rPr lang="en-GB" smtClean="0"/>
              <a:t>11/12/2024</a:t>
            </a:fld>
            <a:endParaRPr lang="en-GB"/>
          </a:p>
        </p:txBody>
      </p:sp>
      <p:sp>
        <p:nvSpPr>
          <p:cNvPr id="5" name="Footer Placeholder 4"/>
          <p:cNvSpPr>
            <a:spLocks noGrp="1"/>
          </p:cNvSpPr>
          <p:nvPr>
            <p:ph type="ftr" sz="quarter" idx="3"/>
          </p:nvPr>
        </p:nvSpPr>
        <p:spPr>
          <a:xfrm>
            <a:off x="2286000" y="8475133"/>
            <a:ext cx="2514600" cy="365760"/>
          </a:xfrm>
          <a:prstGeom prst="rect">
            <a:avLst/>
          </a:prstGeom>
        </p:spPr>
        <p:txBody>
          <a:bodyPr vert="horz" lIns="91440" tIns="45720" rIns="91440" bIns="45720" rtlCol="0" anchor="ctr"/>
          <a:lstStyle>
            <a:lvl1pPr algn="ctr">
              <a:defRPr sz="1100">
                <a:solidFill>
                  <a:schemeClr val="tx2"/>
                </a:solidFill>
              </a:defRPr>
            </a:lvl1pPr>
          </a:lstStyle>
          <a:p>
            <a:endParaRPr lang="en-GB"/>
          </a:p>
        </p:txBody>
      </p:sp>
      <p:sp>
        <p:nvSpPr>
          <p:cNvPr id="6" name="Slide Number Placeholder 5"/>
          <p:cNvSpPr>
            <a:spLocks noGrp="1"/>
          </p:cNvSpPr>
          <p:nvPr>
            <p:ph type="sldNum" sz="quarter" idx="4"/>
          </p:nvPr>
        </p:nvSpPr>
        <p:spPr>
          <a:xfrm>
            <a:off x="6176010" y="8473440"/>
            <a:ext cx="437225" cy="365760"/>
          </a:xfrm>
          <a:prstGeom prst="rect">
            <a:avLst/>
          </a:prstGeom>
          <a:ln w="19050">
            <a:noFill/>
          </a:ln>
        </p:spPr>
        <p:txBody>
          <a:bodyPr vert="horz" lIns="91440" tIns="45720" rIns="91440" bIns="45720" rtlCol="0" anchor="ctr"/>
          <a:lstStyle>
            <a:lvl1pPr algn="ctr">
              <a:defRPr sz="1100">
                <a:solidFill>
                  <a:schemeClr val="tx2"/>
                </a:solidFill>
              </a:defRPr>
            </a:lvl1pPr>
          </a:lstStyle>
          <a:p>
            <a:fld id="{D704D888-9DD5-4B03-A7B0-97BB56B3BAAA}" type="slidenum">
              <a:rPr lang="en-GB" smtClean="0"/>
              <a:t>‹#›</a:t>
            </a:fld>
            <a:endParaRPr lang="en-GB"/>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3200" kern="1200" cap="all" spc="200" baseline="0">
          <a:ln>
            <a:noFill/>
          </a:ln>
          <a:solidFill>
            <a:schemeClr val="bg1"/>
          </a:solidFill>
          <a:effectLst/>
          <a:latin typeface="+mj-lt"/>
          <a:ea typeface="+mj-ea"/>
          <a:cs typeface="+mj-cs"/>
        </a:defRPr>
      </a:lvl1pPr>
    </p:titleStyle>
    <p:bodyStyle>
      <a:lvl1pPr marL="274320" indent="-228600" algn="l" defTabSz="914400" rtl="0" eaLnBrk="1" latinLnBrk="0" hangingPunct="1">
        <a:spcBef>
          <a:spcPct val="20000"/>
        </a:spcBef>
        <a:buClr>
          <a:schemeClr val="accent1"/>
        </a:buClr>
        <a:buFont typeface="Wingdings 2" pitchFamily="18" charset="2"/>
        <a:buChar char=""/>
        <a:defRPr sz="2000" kern="1200" spc="150" baseline="0">
          <a:solidFill>
            <a:schemeClr val="tx2"/>
          </a:solidFill>
          <a:latin typeface="+mn-lt"/>
          <a:ea typeface="+mn-ea"/>
          <a:cs typeface="+mn-cs"/>
        </a:defRPr>
      </a:lvl1pPr>
      <a:lvl2pPr marL="548640" indent="-182880" algn="l" defTabSz="914400" rtl="0" eaLnBrk="1" latinLnBrk="0" hangingPunct="1">
        <a:spcBef>
          <a:spcPct val="20000"/>
        </a:spcBef>
        <a:buClr>
          <a:schemeClr val="accent2"/>
        </a:buClr>
        <a:buFont typeface="Wingdings" pitchFamily="2" charset="2"/>
        <a:buChar char="§"/>
        <a:defRPr sz="1800" kern="1200" spc="100" baseline="0">
          <a:solidFill>
            <a:schemeClr val="tx2"/>
          </a:solidFill>
          <a:latin typeface="+mn-lt"/>
          <a:ea typeface="+mn-ea"/>
          <a:cs typeface="+mn-cs"/>
        </a:defRPr>
      </a:lvl2pPr>
      <a:lvl3pPr marL="822960" indent="-182880" algn="l" defTabSz="914400" rtl="0" eaLnBrk="1" latinLnBrk="0" hangingPunct="1">
        <a:spcBef>
          <a:spcPct val="20000"/>
        </a:spcBef>
        <a:buClr>
          <a:schemeClr val="accent3"/>
        </a:buClr>
        <a:buFont typeface="Wingdings" pitchFamily="2" charset="2"/>
        <a:buChar char="§"/>
        <a:defRPr sz="1600" kern="1200" spc="100" baseline="0">
          <a:solidFill>
            <a:schemeClr val="tx2"/>
          </a:solidFill>
          <a:latin typeface="+mn-lt"/>
          <a:ea typeface="+mn-ea"/>
          <a:cs typeface="+mn-cs"/>
        </a:defRPr>
      </a:lvl3pPr>
      <a:lvl4pPr marL="1097280" indent="-182880" algn="l" defTabSz="914400" rtl="0" eaLnBrk="1" latinLnBrk="0" hangingPunct="1">
        <a:spcBef>
          <a:spcPct val="20000"/>
        </a:spcBef>
        <a:buClr>
          <a:schemeClr val="accent4"/>
        </a:buClr>
        <a:buFont typeface="Wingdings" pitchFamily="2" charset="2"/>
        <a:buChar char="§"/>
        <a:defRPr sz="1400" kern="1200">
          <a:solidFill>
            <a:schemeClr val="tx2"/>
          </a:solidFill>
          <a:latin typeface="+mn-lt"/>
          <a:ea typeface="+mn-ea"/>
          <a:cs typeface="+mn-cs"/>
        </a:defRPr>
      </a:lvl4pPr>
      <a:lvl5pPr marL="1280160" indent="-182880" algn="l" defTabSz="914400" rtl="0" eaLnBrk="1" latinLnBrk="0" hangingPunct="1">
        <a:spcBef>
          <a:spcPct val="20000"/>
        </a:spcBef>
        <a:buClr>
          <a:schemeClr val="accent6"/>
        </a:buClr>
        <a:buFont typeface="Wingdings" pitchFamily="2" charset="2"/>
        <a:buChar char="§"/>
        <a:defRPr sz="1300" kern="1200" spc="100" baseline="0">
          <a:solidFill>
            <a:schemeClr val="tx2"/>
          </a:solidFill>
          <a:latin typeface="+mn-lt"/>
          <a:ea typeface="+mn-ea"/>
          <a:cs typeface="+mn-cs"/>
        </a:defRPr>
      </a:lvl5pPr>
      <a:lvl6pPr marL="1554480" indent="-182880" algn="l" defTabSz="914400" rtl="0" eaLnBrk="1" latinLnBrk="0" hangingPunct="1">
        <a:spcBef>
          <a:spcPct val="20000"/>
        </a:spcBef>
        <a:buClr>
          <a:schemeClr val="accent1"/>
        </a:buClr>
        <a:buFont typeface="Wingdings" pitchFamily="2" charset="2"/>
        <a:buChar char="§"/>
        <a:defRPr sz="1200" kern="1200">
          <a:solidFill>
            <a:schemeClr val="tx2"/>
          </a:solidFill>
          <a:latin typeface="+mn-lt"/>
          <a:ea typeface="+mn-ea"/>
          <a:cs typeface="+mn-cs"/>
        </a:defRPr>
      </a:lvl6pPr>
      <a:lvl7pPr marL="1828800" indent="-182880" algn="l" defTabSz="914400" rtl="0" eaLnBrk="1" latinLnBrk="0" hangingPunct="1">
        <a:spcBef>
          <a:spcPct val="20000"/>
        </a:spcBef>
        <a:buClr>
          <a:schemeClr val="accent2"/>
        </a:buClr>
        <a:buFont typeface="Wingdings" pitchFamily="2" charset="2"/>
        <a:buChar char="§"/>
        <a:defRPr sz="1200" kern="1200">
          <a:solidFill>
            <a:schemeClr val="tx2"/>
          </a:solidFill>
          <a:latin typeface="+mn-lt"/>
          <a:ea typeface="+mn-ea"/>
          <a:cs typeface="+mn-cs"/>
        </a:defRPr>
      </a:lvl7pPr>
      <a:lvl8pPr marL="2103120" indent="-182880" algn="l" defTabSz="914400" rtl="0" eaLnBrk="1" latinLnBrk="0" hangingPunct="1">
        <a:spcBef>
          <a:spcPct val="20000"/>
        </a:spcBef>
        <a:buClr>
          <a:schemeClr val="accent3"/>
        </a:buClr>
        <a:buFont typeface="Wingdings" pitchFamily="2" charset="2"/>
        <a:buChar char="§"/>
        <a:defRPr sz="1200" kern="1200">
          <a:solidFill>
            <a:schemeClr val="tx2"/>
          </a:solidFill>
          <a:latin typeface="+mn-lt"/>
          <a:ea typeface="+mn-ea"/>
          <a:cs typeface="+mn-cs"/>
        </a:defRPr>
      </a:lvl8pPr>
      <a:lvl9pPr marL="2377440" indent="-182880" algn="l" defTabSz="914400" rtl="0" eaLnBrk="1" latinLnBrk="0" hangingPunct="1">
        <a:spcBef>
          <a:spcPct val="20000"/>
        </a:spcBef>
        <a:buClr>
          <a:schemeClr val="accent5"/>
        </a:buClr>
        <a:buFont typeface="Wingdings" pitchFamily="2" charset="2"/>
        <a:buChar char="§"/>
        <a:defRPr sz="12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1.xml"/><Relationship Id="rId1" Type="http://schemas.openxmlformats.org/officeDocument/2006/relationships/vmlDrawing" Target="../drawings/vmlDrawing1.vml"/><Relationship Id="rId5" Type="http://schemas.openxmlformats.org/officeDocument/2006/relationships/image" Target="../media/image3.png"/><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hyperlink" Target="http://www.childcarechoices.gov.uk/" TargetMode="Externa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hyperlink" Target="http://www.theuniformmonkeys.co.uk/" TargetMode="Externa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5157192" y="251520"/>
            <a:ext cx="1586508" cy="8640960"/>
          </a:xfrm>
        </p:spPr>
        <p:txBody>
          <a:bodyPr>
            <a:normAutofit/>
          </a:bodyPr>
          <a:lstStyle/>
          <a:p>
            <a:pPr algn="ctr"/>
            <a:endParaRPr lang="en-GB" sz="1400" dirty="0" smtClean="0"/>
          </a:p>
          <a:p>
            <a:pPr algn="ctr"/>
            <a:endParaRPr lang="en-GB" sz="1400" dirty="0"/>
          </a:p>
          <a:p>
            <a:pPr algn="ctr"/>
            <a:endParaRPr lang="en-GB" sz="1400" dirty="0" smtClean="0"/>
          </a:p>
          <a:p>
            <a:pPr algn="ctr"/>
            <a:endParaRPr lang="en-GB" sz="1400" dirty="0"/>
          </a:p>
          <a:p>
            <a:pPr algn="ctr"/>
            <a:r>
              <a:rPr lang="en-GB" sz="1400" dirty="0" smtClean="0"/>
              <a:t>Merry Go Round Under </a:t>
            </a:r>
            <a:r>
              <a:rPr lang="en-GB" sz="1400" dirty="0"/>
              <a:t>F</a:t>
            </a:r>
            <a:r>
              <a:rPr lang="en-GB" sz="1400" dirty="0" smtClean="0"/>
              <a:t>ives</a:t>
            </a:r>
          </a:p>
          <a:p>
            <a:pPr algn="ctr"/>
            <a:r>
              <a:rPr lang="en-GB" sz="1400" dirty="0" smtClean="0"/>
              <a:t>The Mobile</a:t>
            </a:r>
          </a:p>
          <a:p>
            <a:pPr algn="ctr"/>
            <a:r>
              <a:rPr lang="en-GB" sz="1400" dirty="0" smtClean="0"/>
              <a:t>Hartsfield School </a:t>
            </a:r>
          </a:p>
          <a:p>
            <a:pPr algn="ctr"/>
            <a:r>
              <a:rPr lang="en-GB" sz="1400" dirty="0" smtClean="0"/>
              <a:t>Grounds</a:t>
            </a:r>
          </a:p>
          <a:p>
            <a:pPr algn="ctr"/>
            <a:r>
              <a:rPr lang="en-GB" sz="1400" dirty="0" err="1" smtClean="0"/>
              <a:t>Clothall</a:t>
            </a:r>
            <a:r>
              <a:rPr lang="en-GB" sz="1400" dirty="0" smtClean="0"/>
              <a:t> Road</a:t>
            </a:r>
          </a:p>
          <a:p>
            <a:pPr algn="ctr"/>
            <a:r>
              <a:rPr lang="en-GB" sz="1400" dirty="0" err="1" smtClean="0"/>
              <a:t>Baldock</a:t>
            </a:r>
            <a:endParaRPr lang="en-GB" sz="1400" dirty="0" smtClean="0"/>
          </a:p>
          <a:p>
            <a:pPr algn="ctr"/>
            <a:r>
              <a:rPr lang="en-GB" sz="1400" dirty="0" smtClean="0"/>
              <a:t>Hertfordshire</a:t>
            </a:r>
          </a:p>
          <a:p>
            <a:pPr algn="ctr"/>
            <a:r>
              <a:rPr lang="en-GB" sz="1400" dirty="0" smtClean="0"/>
              <a:t>SG7 6PB</a:t>
            </a:r>
          </a:p>
          <a:p>
            <a:pPr algn="ctr"/>
            <a:endParaRPr lang="en-GB" sz="1400" dirty="0" smtClean="0"/>
          </a:p>
          <a:p>
            <a:pPr algn="ctr"/>
            <a:r>
              <a:rPr lang="en-GB" sz="1400" dirty="0" smtClean="0"/>
              <a:t>Tel: 01462 896322</a:t>
            </a:r>
          </a:p>
          <a:p>
            <a:pPr algn="ctr"/>
            <a:endParaRPr lang="en-GB" sz="1400" dirty="0"/>
          </a:p>
          <a:p>
            <a:pPr algn="ctr"/>
            <a:r>
              <a:rPr lang="en-GB" sz="1400" dirty="0" smtClean="0"/>
              <a:t>Registered Charity</a:t>
            </a:r>
          </a:p>
          <a:p>
            <a:pPr algn="ctr"/>
            <a:r>
              <a:rPr lang="en-GB" sz="1400" dirty="0" smtClean="0"/>
              <a:t>1010031</a:t>
            </a:r>
          </a:p>
          <a:p>
            <a:pPr algn="ctr"/>
            <a:endParaRPr lang="en-GB" sz="1400" dirty="0" smtClean="0"/>
          </a:p>
          <a:p>
            <a:pPr algn="ctr"/>
            <a:endParaRPr lang="en-GB" sz="1400" dirty="0" smtClean="0"/>
          </a:p>
        </p:txBody>
      </p:sp>
      <p:sp>
        <p:nvSpPr>
          <p:cNvPr id="2" name="Title 1"/>
          <p:cNvSpPr>
            <a:spLocks noGrp="1"/>
          </p:cNvSpPr>
          <p:nvPr>
            <p:ph type="title"/>
          </p:nvPr>
        </p:nvSpPr>
        <p:spPr>
          <a:xfrm>
            <a:off x="342900" y="2737280"/>
            <a:ext cx="4328238" cy="2438400"/>
          </a:xfrm>
        </p:spPr>
        <p:txBody>
          <a:bodyPr/>
          <a:lstStyle/>
          <a:p>
            <a:pPr algn="ctr"/>
            <a:r>
              <a:rPr lang="en-GB" dirty="0" smtClean="0"/>
              <a:t/>
            </a:r>
            <a:br>
              <a:rPr lang="en-GB" dirty="0" smtClean="0"/>
            </a:br>
            <a:r>
              <a:rPr lang="en-GB" dirty="0" smtClean="0">
                <a:solidFill>
                  <a:srgbClr val="FFFF00"/>
                </a:solidFill>
              </a:rPr>
              <a:t>merry go round under fives</a:t>
            </a:r>
            <a:br>
              <a:rPr lang="en-GB" dirty="0" smtClean="0">
                <a:solidFill>
                  <a:srgbClr val="FFFF00"/>
                </a:solidFill>
              </a:rPr>
            </a:br>
            <a:r>
              <a:rPr lang="en-GB" dirty="0" smtClean="0">
                <a:solidFill>
                  <a:srgbClr val="FFFF00"/>
                </a:solidFill>
              </a:rPr>
              <a:t>PROSPECTUS</a:t>
            </a:r>
            <a:r>
              <a:rPr lang="en-GB" dirty="0" smtClean="0"/>
              <a:t/>
            </a:r>
            <a:br>
              <a:rPr lang="en-GB" dirty="0" smtClean="0"/>
            </a:br>
            <a:r>
              <a:rPr lang="en-GB" dirty="0"/>
              <a:t/>
            </a:r>
            <a:br>
              <a:rPr lang="en-GB" dirty="0"/>
            </a:br>
            <a:r>
              <a:rPr lang="en-GB" sz="1400" dirty="0" smtClean="0"/>
              <a:t>“Staff provide stimulating environments, both indoors and outside.  Children are excited to investigate the learning opportunities on offer” -  OFSTED APRIL 2019</a:t>
            </a:r>
            <a:br>
              <a:rPr lang="en-GB" sz="1400" dirty="0" smtClean="0"/>
            </a:br>
            <a:r>
              <a:rPr lang="en-GB" sz="1400" dirty="0" smtClean="0"/>
              <a:t/>
            </a:r>
            <a:br>
              <a:rPr lang="en-GB" sz="1400" dirty="0" smtClean="0"/>
            </a:br>
            <a:r>
              <a:rPr lang="en-GB" sz="1400" dirty="0"/>
              <a:t/>
            </a:r>
            <a:br>
              <a:rPr lang="en-GB" sz="1400" dirty="0"/>
            </a:br>
            <a:r>
              <a:rPr lang="en-GB" sz="1400" dirty="0" smtClean="0"/>
              <a:t/>
            </a:r>
            <a:br>
              <a:rPr lang="en-GB" sz="1400" dirty="0" smtClean="0"/>
            </a:br>
            <a:r>
              <a:rPr lang="en-GB" sz="1400" dirty="0"/>
              <a:t/>
            </a:r>
            <a:br>
              <a:rPr lang="en-GB" sz="1400" dirty="0"/>
            </a:br>
            <a:r>
              <a:rPr lang="en-GB" sz="1400" dirty="0" smtClean="0"/>
              <a:t/>
            </a:r>
            <a:br>
              <a:rPr lang="en-GB" sz="1400" dirty="0" smtClean="0"/>
            </a:br>
            <a:r>
              <a:rPr lang="en-GB" sz="1400" dirty="0"/>
              <a:t/>
            </a:r>
            <a:br>
              <a:rPr lang="en-GB" sz="1400" dirty="0"/>
            </a:br>
            <a:r>
              <a:rPr lang="en-GB" sz="1400" dirty="0" smtClean="0"/>
              <a:t/>
            </a:r>
            <a:br>
              <a:rPr lang="en-GB" sz="1400" dirty="0" smtClean="0"/>
            </a:br>
            <a:endParaRPr lang="en-GB" sz="1400" dirty="0"/>
          </a:p>
        </p:txBody>
      </p:sp>
      <p:sp>
        <p:nvSpPr>
          <p:cNvPr id="4" name="Rectangle 2"/>
          <p:cNvSpPr>
            <a:spLocks noChangeArrowheads="1"/>
          </p:cNvSpPr>
          <p:nvPr/>
        </p:nvSpPr>
        <p:spPr bwMode="auto">
          <a:xfrm>
            <a:off x="1340767" y="5580112"/>
            <a:ext cx="13354211" cy="457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n-GB"/>
          </a:p>
        </p:txBody>
      </p:sp>
      <p:sp>
        <p:nvSpPr>
          <p:cNvPr id="6" name="Rectangle 6"/>
          <p:cNvSpPr>
            <a:spLocks noChangeArrowheads="1"/>
          </p:cNvSpPr>
          <p:nvPr/>
        </p:nvSpPr>
        <p:spPr bwMode="auto">
          <a:xfrm>
            <a:off x="3807643" y="539552"/>
            <a:ext cx="8510509"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n-GB"/>
          </a:p>
        </p:txBody>
      </p:sp>
      <p:graphicFrame>
        <p:nvGraphicFramePr>
          <p:cNvPr id="7" name="Object 6"/>
          <p:cNvGraphicFramePr>
            <a:graphicFrameLocks noChangeAspect="1"/>
          </p:cNvGraphicFramePr>
          <p:nvPr>
            <p:extLst>
              <p:ext uri="{D42A27DB-BD31-4B8C-83A1-F6EECF244321}">
                <p14:modId xmlns:p14="http://schemas.microsoft.com/office/powerpoint/2010/main" val="1342029980"/>
              </p:ext>
            </p:extLst>
          </p:nvPr>
        </p:nvGraphicFramePr>
        <p:xfrm>
          <a:off x="5157192" y="0"/>
          <a:ext cx="1586508" cy="1735682"/>
        </p:xfrm>
        <a:graphic>
          <a:graphicData uri="http://schemas.openxmlformats.org/presentationml/2006/ole">
            <mc:AlternateContent xmlns:mc="http://schemas.openxmlformats.org/markup-compatibility/2006">
              <mc:Choice xmlns:v="urn:schemas-microsoft-com:vml" Requires="v">
                <p:oleObj spid="_x0000_s1243" name="Bitmap Image" r:id="rId3" imgW="4885714" imgH="6323810" progId="Paint.Picture">
                  <p:embed/>
                </p:oleObj>
              </mc:Choice>
              <mc:Fallback>
                <p:oleObj name="Bitmap Image" r:id="rId3" imgW="4885714" imgH="6323810" progId="Paint.Picture">
                  <p:embed/>
                  <p:pic>
                    <p:nvPicPr>
                      <p:cNvPr id="0" name="Object 5"/>
                      <p:cNvPicPr>
                        <a:picLocks noChangeAspect="1" noChangeArrowheads="1"/>
                      </p:cNvPicPr>
                      <p:nvPr/>
                    </p:nvPicPr>
                    <p:blipFill>
                      <a:blip r:embed="rId4">
                        <a:extLst>
                          <a:ext uri="{28A0092B-C50C-407E-A947-70E740481C1C}">
                            <a14:useLocalDpi xmlns:a14="http://schemas.microsoft.com/office/drawing/2010/main" val="0"/>
                          </a:ext>
                        </a:extLst>
                      </a:blip>
                      <a:srcRect t="17999"/>
                      <a:stretch>
                        <a:fillRect/>
                      </a:stretch>
                    </p:blipFill>
                    <p:spPr bwMode="auto">
                      <a:xfrm>
                        <a:off x="5157192" y="0"/>
                        <a:ext cx="1586508" cy="1735682"/>
                      </a:xfrm>
                      <a:prstGeom prst="rect">
                        <a:avLst/>
                      </a:prstGeom>
                      <a:noFill/>
                    </p:spPr>
                  </p:pic>
                </p:oleObj>
              </mc:Fallback>
            </mc:AlternateContent>
          </a:graphicData>
        </a:graphic>
      </p:graphicFrame>
      <p:sp>
        <p:nvSpPr>
          <p:cNvPr id="5" name="TextBox 4"/>
          <p:cNvSpPr txBox="1"/>
          <p:nvPr/>
        </p:nvSpPr>
        <p:spPr>
          <a:xfrm>
            <a:off x="342900" y="6156176"/>
            <a:ext cx="4526260" cy="1200329"/>
          </a:xfrm>
          <a:prstGeom prst="rect">
            <a:avLst/>
          </a:prstGeom>
          <a:solidFill>
            <a:schemeClr val="tx2">
              <a:lumMod val="40000"/>
              <a:lumOff val="60000"/>
            </a:schemeClr>
          </a:solidFill>
        </p:spPr>
        <p:txBody>
          <a:bodyPr wrap="square" rtlCol="0">
            <a:spAutoFit/>
          </a:bodyPr>
          <a:lstStyle/>
          <a:p>
            <a:r>
              <a:rPr lang="en-GB" dirty="0" smtClean="0"/>
              <a:t>Email: merrygoroundunderfives@outlook.com</a:t>
            </a:r>
            <a:endParaRPr lang="en-GB" dirty="0"/>
          </a:p>
          <a:p>
            <a:r>
              <a:rPr lang="en-GB" dirty="0" smtClean="0"/>
              <a:t>Website: merrygoroundunder5s.co.uk</a:t>
            </a:r>
            <a:endParaRPr lang="en-GB" dirty="0"/>
          </a:p>
          <a:p>
            <a:endParaRPr lang="en-GB" dirty="0"/>
          </a:p>
          <a:p>
            <a:endParaRPr lang="en-GB" dirty="0"/>
          </a:p>
        </p:txBody>
      </p:sp>
      <p:pic>
        <p:nvPicPr>
          <p:cNvPr id="10" name="Picture 9"/>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4907607" y="7591412"/>
            <a:ext cx="2085677" cy="1443930"/>
          </a:xfrm>
          <a:prstGeom prst="rect">
            <a:avLst/>
          </a:prstGeom>
        </p:spPr>
      </p:pic>
    </p:spTree>
    <p:extLst>
      <p:ext uri="{BB962C8B-B14F-4D97-AF65-F5344CB8AC3E}">
        <p14:creationId xmlns:p14="http://schemas.microsoft.com/office/powerpoint/2010/main" val="305594763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88640" y="683568"/>
            <a:ext cx="6403030" cy="7485071"/>
          </a:xfrm>
        </p:spPr>
        <p:txBody>
          <a:bodyPr/>
          <a:lstStyle/>
          <a:p>
            <a:pPr marL="45720" indent="0">
              <a:buNone/>
            </a:pPr>
            <a:r>
              <a:rPr lang="en-GB" dirty="0" smtClean="0">
                <a:solidFill>
                  <a:schemeClr val="bg1"/>
                </a:solidFill>
              </a:rPr>
              <a:t>Our Manager is Kay Mynott who is ably assisted by her Deputy and other Staff members. We have a high ratio of staff to children. </a:t>
            </a:r>
          </a:p>
          <a:p>
            <a:pPr marL="45720" indent="0">
              <a:buNone/>
            </a:pPr>
            <a:endParaRPr lang="en-GB" dirty="0"/>
          </a:p>
          <a:p>
            <a:pPr marL="45720" indent="0">
              <a:buNone/>
            </a:pPr>
            <a:endParaRPr lang="en-GB" dirty="0"/>
          </a:p>
        </p:txBody>
      </p:sp>
      <p:sp>
        <p:nvSpPr>
          <p:cNvPr id="3" name="Title 2"/>
          <p:cNvSpPr>
            <a:spLocks noGrp="1"/>
          </p:cNvSpPr>
          <p:nvPr>
            <p:ph type="title"/>
          </p:nvPr>
        </p:nvSpPr>
        <p:spPr>
          <a:xfrm>
            <a:off x="285750" y="1"/>
            <a:ext cx="6285945" cy="1043608"/>
          </a:xfrm>
        </p:spPr>
        <p:txBody>
          <a:bodyPr/>
          <a:lstStyle/>
          <a:p>
            <a:r>
              <a:rPr lang="en-GB" dirty="0" smtClean="0"/>
              <a:t>Our staff</a:t>
            </a:r>
            <a:endParaRPr lang="en-GB" dirty="0"/>
          </a:p>
        </p:txBody>
      </p:sp>
      <p:graphicFrame>
        <p:nvGraphicFramePr>
          <p:cNvPr id="4" name="Table 3"/>
          <p:cNvGraphicFramePr>
            <a:graphicFrameLocks noGrp="1"/>
          </p:cNvGraphicFramePr>
          <p:nvPr>
            <p:extLst>
              <p:ext uri="{D42A27DB-BD31-4B8C-83A1-F6EECF244321}">
                <p14:modId xmlns:p14="http://schemas.microsoft.com/office/powerpoint/2010/main" val="216523834"/>
              </p:ext>
            </p:extLst>
          </p:nvPr>
        </p:nvGraphicFramePr>
        <p:xfrm>
          <a:off x="188639" y="1979713"/>
          <a:ext cx="6552729" cy="5976054"/>
        </p:xfrm>
        <a:graphic>
          <a:graphicData uri="http://schemas.openxmlformats.org/drawingml/2006/table">
            <a:tbl>
              <a:tblPr firstRow="1" bandRow="1">
                <a:tableStyleId>{5C22544A-7EE6-4342-B048-85BDC9FD1C3A}</a:tableStyleId>
              </a:tblPr>
              <a:tblGrid>
                <a:gridCol w="2184243"/>
                <a:gridCol w="2184243"/>
                <a:gridCol w="2184243"/>
              </a:tblGrid>
              <a:tr h="380405">
                <a:tc>
                  <a:txBody>
                    <a:bodyPr/>
                    <a:lstStyle/>
                    <a:p>
                      <a:r>
                        <a:rPr lang="en-GB" sz="1600" dirty="0" smtClean="0"/>
                        <a:t>Name</a:t>
                      </a:r>
                      <a:endParaRPr lang="en-GB" sz="1600" dirty="0"/>
                    </a:p>
                  </a:txBody>
                  <a:tcPr/>
                </a:tc>
                <a:tc>
                  <a:txBody>
                    <a:bodyPr/>
                    <a:lstStyle/>
                    <a:p>
                      <a:r>
                        <a:rPr lang="en-GB" sz="1600" dirty="0" smtClean="0"/>
                        <a:t>Job title</a:t>
                      </a:r>
                      <a:endParaRPr lang="en-GB" sz="1600" dirty="0"/>
                    </a:p>
                  </a:txBody>
                  <a:tcPr/>
                </a:tc>
                <a:tc>
                  <a:txBody>
                    <a:bodyPr/>
                    <a:lstStyle/>
                    <a:p>
                      <a:r>
                        <a:rPr lang="en-GB" sz="1600" dirty="0" smtClean="0"/>
                        <a:t>Qualification</a:t>
                      </a:r>
                      <a:endParaRPr lang="en-GB" sz="1600" dirty="0"/>
                    </a:p>
                  </a:txBody>
                  <a:tcPr/>
                </a:tc>
              </a:tr>
              <a:tr h="542031">
                <a:tc>
                  <a:txBody>
                    <a:bodyPr/>
                    <a:lstStyle/>
                    <a:p>
                      <a:r>
                        <a:rPr lang="en-GB" sz="1400" dirty="0" smtClean="0"/>
                        <a:t>Kay Mynott</a:t>
                      </a:r>
                      <a:endParaRPr lang="en-GB" sz="1400" dirty="0"/>
                    </a:p>
                  </a:txBody>
                  <a:tcPr/>
                </a:tc>
                <a:tc>
                  <a:txBody>
                    <a:bodyPr/>
                    <a:lstStyle/>
                    <a:p>
                      <a:r>
                        <a:rPr lang="en-GB" sz="1400" dirty="0" smtClean="0"/>
                        <a:t>Manager</a:t>
                      </a:r>
                    </a:p>
                    <a:p>
                      <a:r>
                        <a:rPr lang="en-GB" sz="1200" dirty="0" smtClean="0"/>
                        <a:t>Designated Safeguarding Officer</a:t>
                      </a:r>
                      <a:endParaRPr lang="en-GB" sz="1200" dirty="0"/>
                    </a:p>
                  </a:txBody>
                  <a:tcPr/>
                </a:tc>
                <a:tc>
                  <a:txBody>
                    <a:bodyPr/>
                    <a:lstStyle/>
                    <a:p>
                      <a:r>
                        <a:rPr lang="en-GB" sz="1400" dirty="0" smtClean="0"/>
                        <a:t>NNEB</a:t>
                      </a:r>
                    </a:p>
                    <a:p>
                      <a:endParaRPr lang="en-GB" sz="1400" dirty="0"/>
                    </a:p>
                  </a:txBody>
                  <a:tcPr/>
                </a:tc>
              </a:tr>
              <a:tr h="805755">
                <a:tc>
                  <a:txBody>
                    <a:bodyPr/>
                    <a:lstStyle/>
                    <a:p>
                      <a:r>
                        <a:rPr lang="en-GB" sz="1400" dirty="0" smtClean="0"/>
                        <a:t>Carol Huckle</a:t>
                      </a:r>
                      <a:endParaRPr lang="en-GB" sz="1400" dirty="0"/>
                    </a:p>
                  </a:txBody>
                  <a:tcPr/>
                </a:tc>
                <a:tc>
                  <a:txBody>
                    <a:bodyPr/>
                    <a:lstStyle/>
                    <a:p>
                      <a:r>
                        <a:rPr lang="en-GB" sz="1400" dirty="0" smtClean="0"/>
                        <a:t>Deputy</a:t>
                      </a:r>
                    </a:p>
                    <a:p>
                      <a:r>
                        <a:rPr lang="en-GB" sz="1400" dirty="0" smtClean="0"/>
                        <a:t>SENCO</a:t>
                      </a:r>
                    </a:p>
                    <a:p>
                      <a:r>
                        <a:rPr lang="en-GB" sz="1200" dirty="0" smtClean="0"/>
                        <a:t>Designated</a:t>
                      </a:r>
                      <a:r>
                        <a:rPr lang="en-GB" sz="1200" baseline="0" dirty="0" smtClean="0"/>
                        <a:t> Safeguarding Officer</a:t>
                      </a:r>
                    </a:p>
                  </a:txBody>
                  <a:tcPr/>
                </a:tc>
                <a:tc>
                  <a:txBody>
                    <a:bodyPr/>
                    <a:lstStyle/>
                    <a:p>
                      <a:r>
                        <a:rPr lang="en-GB" sz="1400" dirty="0" smtClean="0"/>
                        <a:t>NNEB</a:t>
                      </a:r>
                      <a:endParaRPr lang="en-GB" sz="1400" dirty="0"/>
                    </a:p>
                  </a:txBody>
                  <a:tcPr/>
                </a:tc>
              </a:tr>
              <a:tr h="532646">
                <a:tc>
                  <a:txBody>
                    <a:bodyPr/>
                    <a:lstStyle/>
                    <a:p>
                      <a:r>
                        <a:rPr lang="en-GB" sz="1400" dirty="0" smtClean="0"/>
                        <a:t>Angie </a:t>
                      </a:r>
                      <a:r>
                        <a:rPr lang="en-GB" sz="1400" dirty="0" err="1" smtClean="0"/>
                        <a:t>Dowsett</a:t>
                      </a:r>
                      <a:endParaRPr lang="en-GB" sz="1400" dirty="0"/>
                    </a:p>
                  </a:txBody>
                  <a:tcPr/>
                </a:tc>
                <a:tc>
                  <a:txBody>
                    <a:bodyPr/>
                    <a:lstStyle/>
                    <a:p>
                      <a:r>
                        <a:rPr lang="en-GB" sz="1400" dirty="0" smtClean="0"/>
                        <a:t>Practitioner</a:t>
                      </a:r>
                    </a:p>
                  </a:txBody>
                  <a:tcPr/>
                </a:tc>
                <a:tc>
                  <a:txBody>
                    <a:bodyPr/>
                    <a:lstStyle/>
                    <a:p>
                      <a:r>
                        <a:rPr lang="en-GB" sz="1400" dirty="0" smtClean="0"/>
                        <a:t>CACHE Level 3 - DCYPW</a:t>
                      </a:r>
                      <a:endParaRPr lang="en-GB" sz="1400" dirty="0"/>
                    </a:p>
                  </a:txBody>
                  <a:tcPr/>
                </a:tc>
              </a:tr>
              <a:tr h="648072">
                <a:tc>
                  <a:txBody>
                    <a:bodyPr/>
                    <a:lstStyle/>
                    <a:p>
                      <a:r>
                        <a:rPr lang="en-GB" sz="1400" dirty="0" smtClean="0"/>
                        <a:t>Sharon Wilson</a:t>
                      </a:r>
                      <a:endParaRPr lang="en-GB" sz="1400" dirty="0"/>
                    </a:p>
                  </a:txBody>
                  <a:tcPr/>
                </a:tc>
                <a:tc>
                  <a:txBody>
                    <a:bodyPr/>
                    <a:lstStyle/>
                    <a:p>
                      <a:r>
                        <a:rPr lang="en-GB" sz="1400" dirty="0" smtClean="0"/>
                        <a:t>Administrator</a:t>
                      </a:r>
                    </a:p>
                    <a:p>
                      <a:r>
                        <a:rPr lang="en-GB" sz="1400" dirty="0" smtClean="0"/>
                        <a:t>Practitioner</a:t>
                      </a:r>
                    </a:p>
                    <a:p>
                      <a:endParaRPr lang="en-GB" sz="1200" dirty="0"/>
                    </a:p>
                  </a:txBody>
                  <a:tcPr/>
                </a:tc>
                <a:tc>
                  <a:txBody>
                    <a:bodyPr/>
                    <a:lstStyle/>
                    <a:p>
                      <a:r>
                        <a:rPr lang="en-GB" sz="1400" dirty="0" smtClean="0"/>
                        <a:t>CACHE LEVEL 3 - DCYPW</a:t>
                      </a:r>
                      <a:endParaRPr lang="en-GB" sz="1400" dirty="0"/>
                    </a:p>
                  </a:txBody>
                  <a:tcPr/>
                </a:tc>
              </a:tr>
              <a:tr h="772905">
                <a:tc>
                  <a:txBody>
                    <a:bodyPr/>
                    <a:lstStyle/>
                    <a:p>
                      <a:r>
                        <a:rPr lang="en-GB" sz="1400" dirty="0" smtClean="0"/>
                        <a:t>Archana</a:t>
                      </a:r>
                      <a:r>
                        <a:rPr lang="en-GB" sz="1400" baseline="0" dirty="0" smtClean="0"/>
                        <a:t> </a:t>
                      </a:r>
                      <a:r>
                        <a:rPr lang="en-GB" sz="1400" baseline="0" dirty="0" err="1" smtClean="0"/>
                        <a:t>Deshmukh</a:t>
                      </a:r>
                      <a:endParaRPr lang="en-GB" sz="1400" baseline="0" dirty="0" smtClean="0"/>
                    </a:p>
                    <a:p>
                      <a:endParaRPr lang="en-GB" sz="1400" baseline="0" dirty="0" smtClean="0"/>
                    </a:p>
                    <a:p>
                      <a:endParaRPr lang="en-GB" sz="1400" baseline="0" dirty="0" smtClean="0"/>
                    </a:p>
                    <a:p>
                      <a:endParaRPr lang="en-GB" sz="1400" baseline="0" dirty="0" smtClean="0"/>
                    </a:p>
                  </a:txBody>
                  <a:tcPr/>
                </a:tc>
                <a:tc>
                  <a:txBody>
                    <a:bodyPr/>
                    <a:lstStyle/>
                    <a:p>
                      <a:r>
                        <a:rPr lang="en-GB" sz="1400" baseline="0" dirty="0" smtClean="0"/>
                        <a:t>Practitioner</a:t>
                      </a:r>
                    </a:p>
                    <a:p>
                      <a:endParaRPr lang="en-GB" sz="1400" baseline="0" dirty="0" smtClean="0"/>
                    </a:p>
                    <a:p>
                      <a:endParaRPr lang="en-GB" sz="1400" baseline="0" dirty="0" smtClean="0"/>
                    </a:p>
                    <a:p>
                      <a:endParaRPr lang="en-GB" sz="1400" baseline="0" dirty="0" smtClean="0"/>
                    </a:p>
                  </a:txBody>
                  <a:tcPr/>
                </a:tc>
                <a:tc>
                  <a:txBody>
                    <a:bodyPr/>
                    <a:lstStyle/>
                    <a:p>
                      <a:r>
                        <a:rPr lang="en-GB" sz="1400" dirty="0" smtClean="0"/>
                        <a:t>CACHE LEVEL 2 – supporting teaching and learning </a:t>
                      </a:r>
                    </a:p>
                    <a:p>
                      <a:r>
                        <a:rPr lang="en-GB" sz="1400" dirty="0" smtClean="0"/>
                        <a:t>CACHE</a:t>
                      </a:r>
                      <a:r>
                        <a:rPr lang="en-GB" sz="1400" baseline="0" dirty="0" smtClean="0"/>
                        <a:t> Level 3 Award in Childcare and Education</a:t>
                      </a:r>
                      <a:endParaRPr lang="en-GB" sz="1400" dirty="0" smtClean="0"/>
                    </a:p>
                  </a:txBody>
                  <a:tcPr/>
                </a:tc>
              </a:tr>
              <a:tr h="479009">
                <a:tc>
                  <a:txBody>
                    <a:bodyPr/>
                    <a:lstStyle/>
                    <a:p>
                      <a:r>
                        <a:rPr lang="en-GB" sz="1400" baseline="0" dirty="0" smtClean="0"/>
                        <a:t>Nikki </a:t>
                      </a:r>
                      <a:r>
                        <a:rPr lang="en-GB" sz="1400" baseline="0" dirty="0" err="1" smtClean="0"/>
                        <a:t>Fenner</a:t>
                      </a:r>
                      <a:endParaRPr lang="en-GB" sz="1400" baseline="0" dirty="0" smtClean="0"/>
                    </a:p>
                  </a:txBody>
                  <a:tcPr/>
                </a:tc>
                <a:tc>
                  <a:txBody>
                    <a:bodyPr/>
                    <a:lstStyle/>
                    <a:p>
                      <a:r>
                        <a:rPr lang="en-GB" sz="1400" dirty="0" smtClean="0"/>
                        <a:t>Practitioner</a:t>
                      </a:r>
                      <a:endParaRPr lang="en-GB" sz="1400" dirty="0"/>
                    </a:p>
                  </a:txBody>
                  <a:tcPr/>
                </a:tc>
                <a:tc>
                  <a:txBody>
                    <a:bodyPr/>
                    <a:lstStyle/>
                    <a:p>
                      <a:r>
                        <a:rPr lang="en-GB" sz="1400" dirty="0" smtClean="0"/>
                        <a:t>CACHE</a:t>
                      </a:r>
                      <a:r>
                        <a:rPr lang="en-GB" sz="1400" baseline="0" dirty="0" smtClean="0"/>
                        <a:t> LEVEL 3 - DCYPW</a:t>
                      </a:r>
                      <a:endParaRPr lang="en-GB" sz="1400" dirty="0"/>
                    </a:p>
                  </a:txBody>
                  <a:tcPr/>
                </a:tc>
              </a:tr>
              <a:tr h="432048">
                <a:tc>
                  <a:txBody>
                    <a:bodyPr/>
                    <a:lstStyle/>
                    <a:p>
                      <a:r>
                        <a:rPr lang="en-GB" sz="1400" baseline="0" dirty="0" smtClean="0"/>
                        <a:t>Abigail Hamilton</a:t>
                      </a:r>
                    </a:p>
                  </a:txBody>
                  <a:tcPr/>
                </a:tc>
                <a:tc>
                  <a:txBody>
                    <a:bodyPr/>
                    <a:lstStyle/>
                    <a:p>
                      <a:r>
                        <a:rPr lang="en-GB" sz="1400" dirty="0" smtClean="0"/>
                        <a:t>Early Years Assistant</a:t>
                      </a:r>
                      <a:endParaRPr lang="en-GB" sz="1400" dirty="0"/>
                    </a:p>
                  </a:txBody>
                  <a:tcPr/>
                </a:tc>
                <a:tc>
                  <a:txBody>
                    <a:bodyPr/>
                    <a:lstStyle/>
                    <a:p>
                      <a:endParaRPr lang="en-GB" sz="1400" dirty="0"/>
                    </a:p>
                  </a:txBody>
                  <a:tcPr/>
                </a:tc>
              </a:tr>
              <a:tr h="772905">
                <a:tc>
                  <a:txBody>
                    <a:bodyPr/>
                    <a:lstStyle/>
                    <a:p>
                      <a:r>
                        <a:rPr lang="en-GB" sz="1400" baseline="0" dirty="0" smtClean="0"/>
                        <a:t>Deb Harvey</a:t>
                      </a:r>
                    </a:p>
                  </a:txBody>
                  <a:tcPr/>
                </a:tc>
                <a:tc>
                  <a:txBody>
                    <a:bodyPr/>
                    <a:lstStyle/>
                    <a:p>
                      <a:r>
                        <a:rPr lang="en-GB" sz="1400" dirty="0" smtClean="0"/>
                        <a:t>Practitioner</a:t>
                      </a:r>
                      <a:endParaRPr lang="en-GB" sz="1400" dirty="0"/>
                    </a:p>
                  </a:txBody>
                  <a:tcPr/>
                </a:tc>
                <a:tc>
                  <a:txBody>
                    <a:bodyPr/>
                    <a:lstStyle/>
                    <a:p>
                      <a:r>
                        <a:rPr lang="en-GB" sz="1400" dirty="0" smtClean="0"/>
                        <a:t>CACHE LEVEL 2 –CPP</a:t>
                      </a:r>
                    </a:p>
                    <a:p>
                      <a:r>
                        <a:rPr lang="en-GB" sz="1400" dirty="0" smtClean="0"/>
                        <a:t>CACHE LEVEL 3 - DCYPW</a:t>
                      </a:r>
                    </a:p>
                    <a:p>
                      <a:endParaRPr lang="en-GB" sz="1400" dirty="0" smtClean="0"/>
                    </a:p>
                    <a:p>
                      <a:endParaRPr lang="en-GB" sz="1400" dirty="0"/>
                    </a:p>
                  </a:txBody>
                  <a:tcPr/>
                </a:tc>
              </a:tr>
            </a:tbl>
          </a:graphicData>
        </a:graphic>
      </p:graphicFrame>
    </p:spTree>
    <p:extLst>
      <p:ext uri="{BB962C8B-B14F-4D97-AF65-F5344CB8AC3E}">
        <p14:creationId xmlns:p14="http://schemas.microsoft.com/office/powerpoint/2010/main" val="272080775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85750" y="2292094"/>
            <a:ext cx="6305920" cy="6851905"/>
          </a:xfrm>
        </p:spPr>
        <p:txBody>
          <a:bodyPr>
            <a:normAutofit fontScale="70000" lnSpcReduction="20000"/>
          </a:bodyPr>
          <a:lstStyle/>
          <a:p>
            <a:pPr marL="45720" indent="0">
              <a:buNone/>
            </a:pPr>
            <a:r>
              <a:rPr lang="en-GB" dirty="0" smtClean="0"/>
              <a:t>Our setting is a charity and as such is managed by a volunteer management committee whose members are elected at an annual AGM and consists of parents or guardians of children who currently use or have used Merry Go Round facilities. The committee consists of 3 officers and up to 12 members and make up the registered person with Ofsted. The committee is responsible for:</a:t>
            </a:r>
          </a:p>
          <a:p>
            <a:pPr marL="45720" indent="0">
              <a:buNone/>
            </a:pPr>
            <a:endParaRPr lang="en-GB" dirty="0" smtClean="0"/>
          </a:p>
          <a:p>
            <a:r>
              <a:rPr lang="en-GB" dirty="0" smtClean="0"/>
              <a:t>Managing the settings finances</a:t>
            </a:r>
          </a:p>
          <a:p>
            <a:r>
              <a:rPr lang="en-GB" dirty="0" smtClean="0"/>
              <a:t>Employing and managing staff</a:t>
            </a:r>
          </a:p>
          <a:p>
            <a:r>
              <a:rPr lang="en-GB" dirty="0" smtClean="0"/>
              <a:t>Making sure that the setting has, and works to, policies that help it to provide a high quality service</a:t>
            </a:r>
          </a:p>
          <a:p>
            <a:r>
              <a:rPr lang="en-GB" dirty="0" smtClean="0"/>
              <a:t>The care and maintenance of the property and the equipment</a:t>
            </a:r>
          </a:p>
          <a:p>
            <a:r>
              <a:rPr lang="en-GB" dirty="0" smtClean="0"/>
              <a:t>Making sure that the setting works in partnership with children's parents.</a:t>
            </a:r>
          </a:p>
          <a:p>
            <a:endParaRPr lang="en-GB" dirty="0"/>
          </a:p>
          <a:p>
            <a:pPr marL="45720" indent="0">
              <a:buNone/>
            </a:pPr>
            <a:r>
              <a:rPr lang="en-GB" dirty="0" smtClean="0"/>
              <a:t>The Annual General Meeting is open to the parents of all the children who attend the setting. It is our shared forum for looking back over the previous years activities and shaping the coming year.</a:t>
            </a:r>
          </a:p>
          <a:p>
            <a:pPr marL="45720" indent="0">
              <a:buNone/>
            </a:pPr>
            <a:endParaRPr lang="en-GB" dirty="0" smtClean="0"/>
          </a:p>
          <a:p>
            <a:pPr marL="45720" indent="0">
              <a:buNone/>
            </a:pPr>
            <a:r>
              <a:rPr lang="en-GB" dirty="0" smtClean="0"/>
              <a:t>The committee are also responsible for fundraising, which is essential to the viability of the group and are very keen to enlist new members to help with any ideas or suggestions.</a:t>
            </a:r>
          </a:p>
          <a:p>
            <a:pPr marL="45720" indent="0">
              <a:buNone/>
            </a:pPr>
            <a:endParaRPr lang="en-GB" dirty="0" smtClean="0"/>
          </a:p>
          <a:p>
            <a:pPr marL="45720" indent="0">
              <a:buNone/>
            </a:pPr>
            <a:r>
              <a:rPr lang="en-US" dirty="0" smtClean="0"/>
              <a:t>As </a:t>
            </a:r>
            <a:r>
              <a:rPr lang="en-US" dirty="0"/>
              <a:t>a voluntary managed setting, we also depend on the good will of parents and their involvement to keep going. </a:t>
            </a:r>
            <a:endParaRPr lang="en-GB" dirty="0"/>
          </a:p>
          <a:p>
            <a:pPr marL="45720" indent="0">
              <a:buNone/>
            </a:pPr>
            <a:endParaRPr lang="en-GB" dirty="0" smtClean="0"/>
          </a:p>
          <a:p>
            <a:pPr marL="45720" indent="0">
              <a:buNone/>
            </a:pPr>
            <a:endParaRPr lang="en-GB" dirty="0" smtClean="0"/>
          </a:p>
          <a:p>
            <a:pPr marL="45720" indent="0">
              <a:buNone/>
            </a:pPr>
            <a:r>
              <a:rPr lang="en-GB" dirty="0" smtClean="0"/>
              <a:t>If you wish to become involved please contact Alison Gentle 07921895828 or via email – agentle1307@gmail.com </a:t>
            </a:r>
            <a:endParaRPr lang="en-GB" dirty="0"/>
          </a:p>
        </p:txBody>
      </p:sp>
      <p:sp>
        <p:nvSpPr>
          <p:cNvPr id="3" name="Title 2"/>
          <p:cNvSpPr>
            <a:spLocks noGrp="1"/>
          </p:cNvSpPr>
          <p:nvPr>
            <p:ph type="title"/>
          </p:nvPr>
        </p:nvSpPr>
        <p:spPr/>
        <p:txBody>
          <a:bodyPr/>
          <a:lstStyle/>
          <a:p>
            <a:r>
              <a:rPr lang="en-GB" dirty="0" smtClean="0"/>
              <a:t>Management of our setting</a:t>
            </a:r>
            <a:endParaRPr lang="en-GB" dirty="0"/>
          </a:p>
        </p:txBody>
      </p:sp>
    </p:spTree>
    <p:extLst>
      <p:ext uri="{BB962C8B-B14F-4D97-AF65-F5344CB8AC3E}">
        <p14:creationId xmlns:p14="http://schemas.microsoft.com/office/powerpoint/2010/main" val="329411131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45720" indent="0">
              <a:buNone/>
            </a:pPr>
            <a:r>
              <a:rPr lang="en-US" dirty="0"/>
              <a:t>Copies of the setting’s policies are available for you to see at the setting</a:t>
            </a:r>
            <a:r>
              <a:rPr lang="en-US" dirty="0" smtClean="0"/>
              <a:t>.</a:t>
            </a:r>
            <a:endParaRPr lang="en-GB" dirty="0"/>
          </a:p>
          <a:p>
            <a:pPr marL="45720" indent="0">
              <a:buNone/>
            </a:pPr>
            <a:r>
              <a:rPr lang="en-US" dirty="0"/>
              <a:t> </a:t>
            </a:r>
            <a:endParaRPr lang="en-GB" dirty="0"/>
          </a:p>
          <a:p>
            <a:pPr marL="45720" indent="0">
              <a:buNone/>
            </a:pPr>
            <a:r>
              <a:rPr lang="en-US" dirty="0"/>
              <a:t>The settings policies help us to make sure that the service provided by the setting is a high quality one and that being a member of the setting is an enjoyable and beneficial experience for each child and his/her parents.</a:t>
            </a:r>
            <a:endParaRPr lang="en-GB" dirty="0"/>
          </a:p>
          <a:p>
            <a:pPr marL="45720" indent="0">
              <a:buNone/>
            </a:pPr>
            <a:endParaRPr lang="en-GB" dirty="0"/>
          </a:p>
          <a:p>
            <a:pPr marL="45720" indent="0">
              <a:buNone/>
            </a:pPr>
            <a:r>
              <a:rPr lang="en-US" dirty="0"/>
              <a:t>The staff of the setting work together to adopt the policies and they are all reviewed on an annual basis. This review helps us to make sure that the policies are enabling the setting to provide a quality service for its members and the local community.</a:t>
            </a:r>
            <a:endParaRPr lang="en-GB" dirty="0"/>
          </a:p>
          <a:p>
            <a:pPr marL="45720" indent="0">
              <a:buNone/>
            </a:pPr>
            <a:endParaRPr lang="en-GB" dirty="0"/>
          </a:p>
          <a:p>
            <a:pPr marL="45720" indent="0">
              <a:buNone/>
            </a:pPr>
            <a:endParaRPr lang="en-GB" dirty="0"/>
          </a:p>
        </p:txBody>
      </p:sp>
      <p:sp>
        <p:nvSpPr>
          <p:cNvPr id="3" name="Title 2"/>
          <p:cNvSpPr>
            <a:spLocks noGrp="1"/>
          </p:cNvSpPr>
          <p:nvPr>
            <p:ph type="title"/>
          </p:nvPr>
        </p:nvSpPr>
        <p:spPr/>
        <p:txBody>
          <a:bodyPr/>
          <a:lstStyle/>
          <a:p>
            <a:r>
              <a:rPr lang="en-GB" dirty="0" smtClean="0"/>
              <a:t>Policies</a:t>
            </a:r>
            <a:endParaRPr lang="en-GB" dirty="0"/>
          </a:p>
        </p:txBody>
      </p:sp>
    </p:spTree>
    <p:extLst>
      <p:ext uri="{BB962C8B-B14F-4D97-AF65-F5344CB8AC3E}">
        <p14:creationId xmlns:p14="http://schemas.microsoft.com/office/powerpoint/2010/main" val="282991424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45720" indent="0">
              <a:buNone/>
            </a:pPr>
            <a:r>
              <a:rPr lang="en-US" dirty="0"/>
              <a:t>Our setting has a duty under the law to help safeguard children against suspected or actual ‘significant harm’.</a:t>
            </a:r>
            <a:endParaRPr lang="en-GB" dirty="0"/>
          </a:p>
          <a:p>
            <a:pPr marL="45720" indent="0">
              <a:buNone/>
            </a:pPr>
            <a:r>
              <a:rPr lang="en-US" dirty="0"/>
              <a:t> </a:t>
            </a:r>
            <a:endParaRPr lang="en-GB" dirty="0"/>
          </a:p>
          <a:p>
            <a:pPr marL="45720" indent="0">
              <a:buNone/>
            </a:pPr>
            <a:r>
              <a:rPr lang="en-US" dirty="0"/>
              <a:t>Our employment practices ensure children against the likelihood of abuse in our </a:t>
            </a:r>
            <a:r>
              <a:rPr lang="en-US" dirty="0" smtClean="0"/>
              <a:t>setting and </a:t>
            </a:r>
            <a:r>
              <a:rPr lang="en-US" dirty="0"/>
              <a:t>we have a procedure for managing complaints or allegations against a member of staff.</a:t>
            </a:r>
            <a:endParaRPr lang="en-GB" dirty="0"/>
          </a:p>
          <a:p>
            <a:pPr marL="45720" indent="0">
              <a:buNone/>
            </a:pPr>
            <a:endParaRPr lang="en-GB" dirty="0"/>
          </a:p>
          <a:p>
            <a:pPr marL="45720" indent="0">
              <a:buNone/>
            </a:pPr>
            <a:r>
              <a:rPr lang="en-US" dirty="0"/>
              <a:t>Our way of working with children and their parents ensures we are aware of any problems that may emerge and can offer support, including referral to appropriate agencies when necessary, to help families in difficulty</a:t>
            </a:r>
            <a:r>
              <a:rPr lang="en-US" dirty="0" smtClean="0"/>
              <a:t>.</a:t>
            </a:r>
          </a:p>
          <a:p>
            <a:pPr marL="45720" indent="0">
              <a:buNone/>
            </a:pPr>
            <a:r>
              <a:rPr lang="en-US" dirty="0" smtClean="0"/>
              <a:t>Our Designated Safeguarding Officers for child Protection are: Kay </a:t>
            </a:r>
            <a:r>
              <a:rPr lang="en-US" smtClean="0"/>
              <a:t>and Carol.</a:t>
            </a:r>
            <a:endParaRPr lang="en-GB" dirty="0"/>
          </a:p>
          <a:p>
            <a:pPr marL="45720" indent="0">
              <a:buNone/>
            </a:pPr>
            <a:endParaRPr lang="en-GB" dirty="0"/>
          </a:p>
        </p:txBody>
      </p:sp>
      <p:sp>
        <p:nvSpPr>
          <p:cNvPr id="3" name="Title 2"/>
          <p:cNvSpPr>
            <a:spLocks noGrp="1"/>
          </p:cNvSpPr>
          <p:nvPr>
            <p:ph type="title"/>
          </p:nvPr>
        </p:nvSpPr>
        <p:spPr/>
        <p:txBody>
          <a:bodyPr/>
          <a:lstStyle/>
          <a:p>
            <a:r>
              <a:rPr lang="en-GB" dirty="0" smtClean="0"/>
              <a:t>Safeguarding children</a:t>
            </a:r>
            <a:endParaRPr lang="en-GB" dirty="0"/>
          </a:p>
        </p:txBody>
      </p:sp>
    </p:spTree>
    <p:extLst>
      <p:ext uri="{BB962C8B-B14F-4D97-AF65-F5344CB8AC3E}">
        <p14:creationId xmlns:p14="http://schemas.microsoft.com/office/powerpoint/2010/main" val="424412568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85750" y="1979712"/>
            <a:ext cx="6455618" cy="7164288"/>
          </a:xfrm>
        </p:spPr>
        <p:txBody>
          <a:bodyPr>
            <a:noAutofit/>
          </a:bodyPr>
          <a:lstStyle/>
          <a:p>
            <a:pPr marL="45720" indent="0">
              <a:buNone/>
            </a:pPr>
            <a:r>
              <a:rPr lang="en-US" sz="1600" dirty="0" smtClean="0"/>
              <a:t>As </a:t>
            </a:r>
            <a:r>
              <a:rPr lang="en-US" sz="1600" dirty="0"/>
              <a:t>part of the setting’s policy to make sure that its provision meets the needs of each individual </a:t>
            </a:r>
            <a:r>
              <a:rPr lang="en-US" sz="1600" dirty="0" smtClean="0"/>
              <a:t>child we </a:t>
            </a:r>
            <a:r>
              <a:rPr lang="en-US" sz="1600" dirty="0"/>
              <a:t>take account of any special needs a child may have. </a:t>
            </a:r>
            <a:r>
              <a:rPr lang="en-US" sz="1600" dirty="0" smtClean="0"/>
              <a:t>We work to </a:t>
            </a:r>
            <a:r>
              <a:rPr lang="en-US" sz="1600" dirty="0"/>
              <a:t>the requirements of the Special Educational Needs and Disability Code of Practice: 0 to 25 years (</a:t>
            </a:r>
            <a:r>
              <a:rPr lang="en-US" sz="1600" dirty="0" smtClean="0"/>
              <a:t>2015)</a:t>
            </a:r>
          </a:p>
          <a:p>
            <a:pPr marL="45720" indent="0">
              <a:buNone/>
            </a:pPr>
            <a:r>
              <a:rPr lang="en-GB" sz="1600" dirty="0" smtClean="0"/>
              <a:t>At </a:t>
            </a:r>
            <a:r>
              <a:rPr lang="en-GB" sz="1600" dirty="0"/>
              <a:t>Merry go </a:t>
            </a:r>
            <a:r>
              <a:rPr lang="en-GB" sz="1600" dirty="0" smtClean="0"/>
              <a:t>Round </a:t>
            </a:r>
            <a:r>
              <a:rPr lang="en-GB" sz="1600" dirty="0"/>
              <a:t>you can speak to any of our staff if you have any concerns about your child.  However we have </a:t>
            </a:r>
            <a:r>
              <a:rPr lang="en-GB" sz="1600" dirty="0" smtClean="0"/>
              <a:t>dedicated coordinators (SENCOs) </a:t>
            </a:r>
            <a:r>
              <a:rPr lang="en-GB" sz="1600" dirty="0"/>
              <a:t>for special educational needs and disabilities. </a:t>
            </a:r>
          </a:p>
          <a:p>
            <a:pPr marL="45720" indent="0">
              <a:buNone/>
            </a:pPr>
            <a:r>
              <a:rPr lang="en-GB" sz="1600" dirty="0" smtClean="0"/>
              <a:t>If </a:t>
            </a:r>
            <a:r>
              <a:rPr lang="en-GB" sz="1600" dirty="0"/>
              <a:t>your child has an identified special need before joining our setting, our </a:t>
            </a:r>
            <a:r>
              <a:rPr lang="en-GB" sz="1600" dirty="0" smtClean="0"/>
              <a:t>SENCOs will </a:t>
            </a:r>
            <a:r>
              <a:rPr lang="en-GB" sz="1600" dirty="0"/>
              <a:t>work with you to ensure that everything is in place (</a:t>
            </a:r>
            <a:r>
              <a:rPr lang="en-GB" sz="1600" dirty="0" err="1"/>
              <a:t>eg</a:t>
            </a:r>
            <a:r>
              <a:rPr lang="en-GB" sz="1600" dirty="0"/>
              <a:t> special equipment, staff training, classroom organisation </a:t>
            </a:r>
            <a:r>
              <a:rPr lang="en-GB" sz="1600" dirty="0" err="1"/>
              <a:t>etc</a:t>
            </a:r>
            <a:r>
              <a:rPr lang="en-GB" sz="1600" dirty="0"/>
              <a:t>) before your child joins us.</a:t>
            </a:r>
          </a:p>
          <a:p>
            <a:pPr marL="45720" indent="0">
              <a:buNone/>
            </a:pPr>
            <a:r>
              <a:rPr lang="en-GB" sz="1600" dirty="0" smtClean="0"/>
              <a:t>Your </a:t>
            </a:r>
            <a:r>
              <a:rPr lang="en-GB" sz="1600" dirty="0"/>
              <a:t>child’s </a:t>
            </a:r>
            <a:r>
              <a:rPr lang="en-GB" sz="1600" dirty="0" smtClean="0"/>
              <a:t>key person </a:t>
            </a:r>
            <a:r>
              <a:rPr lang="en-GB" sz="1600" dirty="0"/>
              <a:t>will work with our </a:t>
            </a:r>
            <a:r>
              <a:rPr lang="en-GB" sz="1600" dirty="0" smtClean="0"/>
              <a:t>SENCOs to </a:t>
            </a:r>
            <a:r>
              <a:rPr lang="en-GB" sz="1600" dirty="0"/>
              <a:t>continually monitor and review your child’s development and progress in the setting through the Early Years Foundation Stage (EFYS) framework.</a:t>
            </a:r>
          </a:p>
          <a:p>
            <a:pPr marL="45720" indent="0">
              <a:buNone/>
            </a:pPr>
            <a:r>
              <a:rPr lang="en-GB" sz="1600" dirty="0" smtClean="0"/>
              <a:t>We </a:t>
            </a:r>
            <a:r>
              <a:rPr lang="en-GB" sz="1600" dirty="0"/>
              <a:t>will work very closely with other professionals from outside agencies to ensure that your child is given appropriate support and that we provide the very best care and educational opportunities for your child.</a:t>
            </a:r>
          </a:p>
          <a:p>
            <a:pPr marL="45720" indent="0">
              <a:buNone/>
            </a:pPr>
            <a:endParaRPr lang="en-US" sz="1600" dirty="0" smtClean="0"/>
          </a:p>
          <a:p>
            <a:pPr marL="45720" indent="0">
              <a:buNone/>
            </a:pPr>
            <a:r>
              <a:rPr lang="en-US" sz="1600" dirty="0" smtClean="0"/>
              <a:t>Our </a:t>
            </a:r>
            <a:r>
              <a:rPr lang="en-US" sz="1600" dirty="0"/>
              <a:t>Special Educational Needs </a:t>
            </a:r>
            <a:r>
              <a:rPr lang="en-US" sz="1600" dirty="0" smtClean="0"/>
              <a:t>Co-</a:t>
            </a:r>
            <a:r>
              <a:rPr lang="en-US" sz="1600" dirty="0" err="1" smtClean="0"/>
              <a:t>ordinator’s</a:t>
            </a:r>
            <a:r>
              <a:rPr lang="en-US" sz="1600" dirty="0" smtClean="0"/>
              <a:t> (SENCO’s) are</a:t>
            </a:r>
          </a:p>
          <a:p>
            <a:pPr marL="45720" indent="0">
              <a:buNone/>
            </a:pPr>
            <a:r>
              <a:rPr lang="en-US" sz="1600" dirty="0" smtClean="0"/>
              <a:t>Carol </a:t>
            </a:r>
            <a:r>
              <a:rPr lang="en-US" sz="1600" dirty="0" err="1" smtClean="0"/>
              <a:t>Huckle</a:t>
            </a:r>
            <a:r>
              <a:rPr lang="en-US" sz="1600" dirty="0" smtClean="0"/>
              <a:t> and </a:t>
            </a:r>
            <a:r>
              <a:rPr lang="en-US" sz="1600" dirty="0" smtClean="0"/>
              <a:t>Nikki </a:t>
            </a:r>
            <a:r>
              <a:rPr lang="en-US" sz="1600" dirty="0" err="1" smtClean="0"/>
              <a:t>Fenner</a:t>
            </a:r>
            <a:r>
              <a:rPr lang="en-US" sz="1600" dirty="0" smtClean="0"/>
              <a:t>.</a:t>
            </a:r>
            <a:endParaRPr lang="en-GB" sz="1600" dirty="0"/>
          </a:p>
        </p:txBody>
      </p:sp>
      <p:sp>
        <p:nvSpPr>
          <p:cNvPr id="3" name="Title 2"/>
          <p:cNvSpPr>
            <a:spLocks noGrp="1"/>
          </p:cNvSpPr>
          <p:nvPr>
            <p:ph type="title"/>
          </p:nvPr>
        </p:nvSpPr>
        <p:spPr>
          <a:xfrm>
            <a:off x="285750" y="467544"/>
            <a:ext cx="6285945" cy="1224136"/>
          </a:xfrm>
        </p:spPr>
        <p:txBody>
          <a:bodyPr/>
          <a:lstStyle/>
          <a:p>
            <a:r>
              <a:rPr lang="en-GB" dirty="0" smtClean="0"/>
              <a:t>Special educational needs</a:t>
            </a:r>
            <a:endParaRPr lang="en-GB" dirty="0"/>
          </a:p>
        </p:txBody>
      </p:sp>
    </p:spTree>
    <p:extLst>
      <p:ext uri="{BB962C8B-B14F-4D97-AF65-F5344CB8AC3E}">
        <p14:creationId xmlns:p14="http://schemas.microsoft.com/office/powerpoint/2010/main" val="45455589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85750" y="2123728"/>
            <a:ext cx="6305920" cy="6768752"/>
          </a:xfrm>
        </p:spPr>
        <p:txBody>
          <a:bodyPr>
            <a:normAutofit fontScale="70000" lnSpcReduction="20000"/>
          </a:bodyPr>
          <a:lstStyle/>
          <a:p>
            <a:pPr marL="45720" indent="0">
              <a:buNone/>
            </a:pPr>
            <a:endParaRPr lang="en-GB" dirty="0" smtClean="0"/>
          </a:p>
          <a:p>
            <a:pPr marL="45720" indent="0">
              <a:buNone/>
            </a:pPr>
            <a:r>
              <a:rPr lang="en-GB" dirty="0" smtClean="0"/>
              <a:t>Fees apply to all children under the age of 3 years as they will not yet be entitled to receive government funding.  </a:t>
            </a:r>
          </a:p>
          <a:p>
            <a:pPr marL="45720" indent="0">
              <a:buNone/>
            </a:pPr>
            <a:endParaRPr lang="en-GB" dirty="0"/>
          </a:p>
          <a:p>
            <a:r>
              <a:rPr lang="en-US" dirty="0"/>
              <a:t>Morning Sessions (3 hours</a:t>
            </a:r>
            <a:r>
              <a:rPr lang="en-US" dirty="0" smtClean="0"/>
              <a:t>)</a:t>
            </a:r>
            <a:r>
              <a:rPr lang="en-US" dirty="0"/>
              <a:t> </a:t>
            </a:r>
            <a:r>
              <a:rPr lang="en-US" dirty="0" smtClean="0"/>
              <a:t> </a:t>
            </a:r>
            <a:r>
              <a:rPr lang="en-US" dirty="0" smtClean="0"/>
              <a:t>£</a:t>
            </a:r>
            <a:r>
              <a:rPr lang="en-US" dirty="0" smtClean="0"/>
              <a:t>7.0</a:t>
            </a:r>
            <a:r>
              <a:rPr lang="en-US" dirty="0" smtClean="0"/>
              <a:t>0 </a:t>
            </a:r>
            <a:r>
              <a:rPr lang="en-US" dirty="0"/>
              <a:t>per hour </a:t>
            </a:r>
            <a:endParaRPr lang="en-US" dirty="0" smtClean="0"/>
          </a:p>
          <a:p>
            <a:pPr marL="45720" indent="0">
              <a:buNone/>
            </a:pPr>
            <a:endParaRPr lang="en-GB" dirty="0"/>
          </a:p>
          <a:p>
            <a:pPr marL="45720" indent="0">
              <a:buNone/>
            </a:pPr>
            <a:r>
              <a:rPr lang="en-US" b="1" u="sng" dirty="0"/>
              <a:t>Extended Provision Fees</a:t>
            </a:r>
            <a:endParaRPr lang="en-GB" dirty="0"/>
          </a:p>
          <a:p>
            <a:r>
              <a:rPr lang="en-US" dirty="0"/>
              <a:t>Early Drop </a:t>
            </a:r>
            <a:r>
              <a:rPr lang="en-US" dirty="0" smtClean="0"/>
              <a:t>off</a:t>
            </a:r>
            <a:r>
              <a:rPr lang="en-US" dirty="0"/>
              <a:t> </a:t>
            </a:r>
            <a:r>
              <a:rPr lang="en-US" dirty="0" smtClean="0"/>
              <a:t>  (½ </a:t>
            </a:r>
            <a:r>
              <a:rPr lang="en-US" dirty="0"/>
              <a:t>an hour)		</a:t>
            </a:r>
            <a:r>
              <a:rPr lang="en-US" dirty="0" smtClean="0"/>
              <a:t>£</a:t>
            </a:r>
            <a:r>
              <a:rPr lang="en-US" dirty="0" smtClean="0"/>
              <a:t>3.50 </a:t>
            </a:r>
            <a:r>
              <a:rPr lang="en-US" dirty="0"/>
              <a:t>per </a:t>
            </a:r>
            <a:r>
              <a:rPr lang="en-US" dirty="0" smtClean="0"/>
              <a:t>day</a:t>
            </a:r>
          </a:p>
          <a:p>
            <a:r>
              <a:rPr lang="en-US" dirty="0" smtClean="0"/>
              <a:t>All Day  (6.5 hours)			£</a:t>
            </a:r>
            <a:r>
              <a:rPr lang="en-US" dirty="0" smtClean="0"/>
              <a:t>45.50 </a:t>
            </a:r>
            <a:r>
              <a:rPr lang="en-US" dirty="0" smtClean="0"/>
              <a:t>per day </a:t>
            </a:r>
            <a:endParaRPr lang="en-GB" dirty="0"/>
          </a:p>
          <a:p>
            <a:r>
              <a:rPr lang="en-US" dirty="0" smtClean="0"/>
              <a:t>Lunch Club  </a:t>
            </a:r>
            <a:r>
              <a:rPr lang="en-US" dirty="0"/>
              <a:t>(½ an hour)		</a:t>
            </a:r>
            <a:r>
              <a:rPr lang="en-US" dirty="0" smtClean="0"/>
              <a:t>	£</a:t>
            </a:r>
            <a:r>
              <a:rPr lang="en-US" dirty="0" smtClean="0"/>
              <a:t>3.50 </a:t>
            </a:r>
            <a:r>
              <a:rPr lang="en-US" dirty="0"/>
              <a:t>per day</a:t>
            </a:r>
            <a:endParaRPr lang="en-GB" dirty="0"/>
          </a:p>
          <a:p>
            <a:r>
              <a:rPr lang="en-US" dirty="0" smtClean="0"/>
              <a:t>Late Pick Up  (½ </a:t>
            </a:r>
            <a:r>
              <a:rPr lang="en-US" dirty="0"/>
              <a:t>an </a:t>
            </a:r>
            <a:r>
              <a:rPr lang="en-US" dirty="0" smtClean="0"/>
              <a:t>hour)</a:t>
            </a:r>
            <a:r>
              <a:rPr lang="en-US" dirty="0"/>
              <a:t>			</a:t>
            </a:r>
            <a:r>
              <a:rPr lang="en-US" dirty="0" smtClean="0"/>
              <a:t>£</a:t>
            </a:r>
            <a:r>
              <a:rPr lang="en-US" dirty="0" smtClean="0"/>
              <a:t>3.50 </a:t>
            </a:r>
            <a:r>
              <a:rPr lang="en-US" dirty="0"/>
              <a:t>per </a:t>
            </a:r>
            <a:r>
              <a:rPr lang="en-US" dirty="0" smtClean="0"/>
              <a:t>day</a:t>
            </a:r>
            <a:endParaRPr lang="en-GB" dirty="0"/>
          </a:p>
          <a:p>
            <a:pPr marL="45720" indent="0">
              <a:buNone/>
            </a:pPr>
            <a:endParaRPr lang="en-GB" dirty="0"/>
          </a:p>
          <a:p>
            <a:pPr marL="45720" indent="0">
              <a:buNone/>
            </a:pPr>
            <a:r>
              <a:rPr lang="en-US" dirty="0"/>
              <a:t>Fees are payable on a half termly basis and payment by cash, </a:t>
            </a:r>
            <a:r>
              <a:rPr lang="en-US" dirty="0" err="1" smtClean="0"/>
              <a:t>cheque</a:t>
            </a:r>
            <a:r>
              <a:rPr lang="en-US" dirty="0" smtClean="0"/>
              <a:t>, BACS </a:t>
            </a:r>
            <a:r>
              <a:rPr lang="en-US" dirty="0"/>
              <a:t>transfer </a:t>
            </a:r>
            <a:r>
              <a:rPr lang="en-US" dirty="0" smtClean="0"/>
              <a:t>or childcare vouchers are </a:t>
            </a:r>
            <a:r>
              <a:rPr lang="en-US" dirty="0"/>
              <a:t>accepted. </a:t>
            </a:r>
            <a:r>
              <a:rPr lang="en-US" dirty="0" err="1" smtClean="0"/>
              <a:t>Cheques</a:t>
            </a:r>
            <a:r>
              <a:rPr lang="en-US" dirty="0" smtClean="0"/>
              <a:t> </a:t>
            </a:r>
            <a:r>
              <a:rPr lang="en-US" dirty="0"/>
              <a:t>should be made payable to </a:t>
            </a:r>
            <a:r>
              <a:rPr lang="en-US" b="1" dirty="0"/>
              <a:t>MERRY GO ROUND UNDER FIVES.</a:t>
            </a:r>
            <a:endParaRPr lang="en-GB" dirty="0"/>
          </a:p>
          <a:p>
            <a:pPr marL="45720" indent="0">
              <a:buNone/>
            </a:pPr>
            <a:r>
              <a:rPr lang="en-US" dirty="0" smtClean="0"/>
              <a:t>Fees paid by cash or </a:t>
            </a:r>
            <a:r>
              <a:rPr lang="en-US" dirty="0" err="1" smtClean="0"/>
              <a:t>cheque</a:t>
            </a:r>
            <a:r>
              <a:rPr lang="en-US" dirty="0" smtClean="0"/>
              <a:t> should </a:t>
            </a:r>
            <a:r>
              <a:rPr lang="en-US" dirty="0"/>
              <a:t>be placed in an envelope marked with the child’s name and the amount enclosed. </a:t>
            </a:r>
            <a:r>
              <a:rPr lang="en-US" dirty="0" smtClean="0"/>
              <a:t>If paying by BACS or via childcare vouchers the confirmation slip at the bottom of the invoice must be completed and returned. Fees </a:t>
            </a:r>
            <a:r>
              <a:rPr lang="en-US" dirty="0"/>
              <a:t>must still be paid if children are absent for any reason.</a:t>
            </a:r>
            <a:endParaRPr lang="en-GB" dirty="0"/>
          </a:p>
          <a:p>
            <a:pPr marL="45720" indent="0">
              <a:buNone/>
            </a:pPr>
            <a:r>
              <a:rPr lang="en-US" dirty="0"/>
              <a:t> </a:t>
            </a:r>
            <a:endParaRPr lang="en-GB" dirty="0"/>
          </a:p>
          <a:p>
            <a:pPr marL="45720" indent="0">
              <a:buNone/>
            </a:pPr>
            <a:r>
              <a:rPr lang="en-US" dirty="0"/>
              <a:t>For your child to keep his/her place at Merry Go Round, you must pay the fees. We are in receipt of nursery education funding for two, three and four year olds; where funding is not received, then fees apply</a:t>
            </a:r>
            <a:r>
              <a:rPr lang="en-US" dirty="0" smtClean="0"/>
              <a:t>.</a:t>
            </a:r>
          </a:p>
          <a:p>
            <a:pPr marL="45720" indent="0">
              <a:buNone/>
            </a:pPr>
            <a:endParaRPr lang="en-GB" dirty="0"/>
          </a:p>
          <a:p>
            <a:pPr marL="45720" indent="0">
              <a:buNone/>
            </a:pPr>
            <a:r>
              <a:rPr lang="en-US" b="1" u="sng" dirty="0" smtClean="0"/>
              <a:t>Additional Hours</a:t>
            </a:r>
          </a:p>
          <a:p>
            <a:pPr marL="45720" indent="0">
              <a:buNone/>
            </a:pPr>
            <a:r>
              <a:rPr lang="en-US" dirty="0" smtClean="0"/>
              <a:t>You will be issued with a request form towards the end of each term asking if you want to increase sessions for the following term. We are unable to offer </a:t>
            </a:r>
            <a:r>
              <a:rPr lang="en-US" dirty="0" err="1" smtClean="0"/>
              <a:t>adhoc</a:t>
            </a:r>
            <a:r>
              <a:rPr lang="en-US" dirty="0" smtClean="0"/>
              <a:t> sessions as our session occupancy and staffing does not allow us to offer this facility. </a:t>
            </a:r>
          </a:p>
          <a:p>
            <a:pPr marL="45720" indent="0">
              <a:buNone/>
            </a:pPr>
            <a:endParaRPr lang="en-GB" dirty="0"/>
          </a:p>
          <a:p>
            <a:pPr marL="45720" indent="0">
              <a:buNone/>
            </a:pPr>
            <a:endParaRPr lang="en-US" dirty="0"/>
          </a:p>
          <a:p>
            <a:pPr marL="45720" indent="0">
              <a:buNone/>
            </a:pPr>
            <a:endParaRPr lang="en-GB" b="1" dirty="0"/>
          </a:p>
          <a:p>
            <a:pPr marL="45720" indent="0">
              <a:buNone/>
            </a:pPr>
            <a:endParaRPr lang="en-GB" dirty="0" smtClean="0"/>
          </a:p>
          <a:p>
            <a:pPr marL="45720" indent="0">
              <a:buNone/>
            </a:pPr>
            <a:endParaRPr lang="en-GB" dirty="0"/>
          </a:p>
        </p:txBody>
      </p:sp>
      <p:sp>
        <p:nvSpPr>
          <p:cNvPr id="3" name="Title 2"/>
          <p:cNvSpPr>
            <a:spLocks noGrp="1"/>
          </p:cNvSpPr>
          <p:nvPr>
            <p:ph type="title"/>
          </p:nvPr>
        </p:nvSpPr>
        <p:spPr/>
        <p:txBody>
          <a:bodyPr/>
          <a:lstStyle/>
          <a:p>
            <a:r>
              <a:rPr lang="en-GB" dirty="0" smtClean="0"/>
              <a:t>Fees</a:t>
            </a:r>
            <a:endParaRPr lang="en-GB" dirty="0"/>
          </a:p>
        </p:txBody>
      </p:sp>
    </p:spTree>
    <p:extLst>
      <p:ext uri="{BB962C8B-B14F-4D97-AF65-F5344CB8AC3E}">
        <p14:creationId xmlns:p14="http://schemas.microsoft.com/office/powerpoint/2010/main" val="353169283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85750" y="1835696"/>
            <a:ext cx="6305920" cy="7128791"/>
          </a:xfrm>
        </p:spPr>
        <p:txBody>
          <a:bodyPr>
            <a:normAutofit fontScale="77500" lnSpcReduction="20000"/>
          </a:bodyPr>
          <a:lstStyle/>
          <a:p>
            <a:pPr marL="45720" indent="0">
              <a:buNone/>
            </a:pPr>
            <a:endParaRPr lang="en-GB" dirty="0"/>
          </a:p>
          <a:p>
            <a:pPr marL="45720" indent="0">
              <a:buNone/>
            </a:pPr>
            <a:endParaRPr lang="en-US" dirty="0" smtClean="0"/>
          </a:p>
          <a:p>
            <a:pPr marL="45720" indent="0">
              <a:buNone/>
            </a:pPr>
            <a:r>
              <a:rPr lang="en-US" dirty="0" smtClean="0"/>
              <a:t>Government </a:t>
            </a:r>
            <a:r>
              <a:rPr lang="en-US" dirty="0"/>
              <a:t>funding is in place for all 3/4 year olds. This means that all children will be entitled to 15 hours free from the term after they celebrate their 3</a:t>
            </a:r>
            <a:r>
              <a:rPr lang="en-US" baseline="30000" dirty="0"/>
              <a:t>rd</a:t>
            </a:r>
            <a:r>
              <a:rPr lang="en-US" dirty="0"/>
              <a:t> birthday. </a:t>
            </a:r>
            <a:r>
              <a:rPr lang="en-US" b="1" dirty="0" smtClean="0"/>
              <a:t>If your child accesses more than their 15 hours of Government funding then you will be charged </a:t>
            </a:r>
            <a:r>
              <a:rPr lang="en-US" b="1" dirty="0" smtClean="0"/>
              <a:t>£</a:t>
            </a:r>
            <a:r>
              <a:rPr lang="en-US" b="1" dirty="0" smtClean="0"/>
              <a:t>7.00</a:t>
            </a:r>
            <a:r>
              <a:rPr lang="en-US" b="1" dirty="0" smtClean="0"/>
              <a:t> </a:t>
            </a:r>
            <a:r>
              <a:rPr lang="en-US" b="1" dirty="0" smtClean="0"/>
              <a:t>per additional hour</a:t>
            </a:r>
          </a:p>
          <a:p>
            <a:pPr marL="45720" indent="0">
              <a:buNone/>
            </a:pPr>
            <a:endParaRPr lang="en-GB" dirty="0"/>
          </a:p>
          <a:p>
            <a:pPr marL="45720" indent="0">
              <a:buNone/>
            </a:pPr>
            <a:r>
              <a:rPr lang="en-US" b="1" u="sng" dirty="0"/>
              <a:t>30 Hour Funding</a:t>
            </a:r>
            <a:endParaRPr lang="en-GB" dirty="0"/>
          </a:p>
          <a:p>
            <a:pPr marL="45720" indent="0">
              <a:buNone/>
            </a:pPr>
            <a:r>
              <a:rPr lang="en-US" dirty="0"/>
              <a:t>In addition to the automatic 15 hours funding entitlement, if a child attends more than 15 hours, you may be able to claim additional funding under the 30 hours childcare scheme.  To check eligibility, visit the following website </a:t>
            </a:r>
            <a:r>
              <a:rPr lang="en-US" u="sng" dirty="0">
                <a:hlinkClick r:id="rId2"/>
              </a:rPr>
              <a:t>www.childcarechoices.gov.uk</a:t>
            </a:r>
            <a:r>
              <a:rPr lang="en-US" dirty="0"/>
              <a:t>.  If your child is eligible, you will be given a reference number which you will need to give to </a:t>
            </a:r>
            <a:r>
              <a:rPr lang="en-US" dirty="0" smtClean="0"/>
              <a:t>us along with your National Insurance Number, </a:t>
            </a:r>
            <a:r>
              <a:rPr lang="en-US" dirty="0"/>
              <a:t>in order for us to claim the appropriate funding</a:t>
            </a:r>
            <a:r>
              <a:rPr lang="en-US" dirty="0" smtClean="0"/>
              <a:t>. </a:t>
            </a:r>
            <a:r>
              <a:rPr lang="en-US" b="1" dirty="0"/>
              <a:t>If your child accesses more than their </a:t>
            </a:r>
            <a:r>
              <a:rPr lang="en-US" b="1" dirty="0" smtClean="0"/>
              <a:t>30 </a:t>
            </a:r>
            <a:r>
              <a:rPr lang="en-US" b="1" dirty="0"/>
              <a:t>hours of Government </a:t>
            </a:r>
            <a:r>
              <a:rPr lang="en-US" b="1" dirty="0" smtClean="0"/>
              <a:t>funding, if applicable, </a:t>
            </a:r>
            <a:r>
              <a:rPr lang="en-US" b="1" dirty="0"/>
              <a:t>then you will be charged </a:t>
            </a:r>
            <a:r>
              <a:rPr lang="en-US" b="1" dirty="0" smtClean="0"/>
              <a:t>£</a:t>
            </a:r>
            <a:r>
              <a:rPr lang="en-US" b="1" dirty="0" smtClean="0"/>
              <a:t>7.00</a:t>
            </a:r>
            <a:r>
              <a:rPr lang="en-US" b="1" dirty="0" smtClean="0"/>
              <a:t> </a:t>
            </a:r>
            <a:r>
              <a:rPr lang="en-US" b="1" dirty="0"/>
              <a:t>per additional hour</a:t>
            </a:r>
          </a:p>
          <a:p>
            <a:pPr marL="45720" indent="0">
              <a:buNone/>
            </a:pPr>
            <a:endParaRPr lang="en-GB" dirty="0"/>
          </a:p>
          <a:p>
            <a:pPr marL="45720" indent="0">
              <a:buNone/>
            </a:pPr>
            <a:r>
              <a:rPr lang="en-US" b="1" dirty="0"/>
              <a:t> </a:t>
            </a:r>
            <a:r>
              <a:rPr lang="en-US" b="1" u="sng" dirty="0" smtClean="0"/>
              <a:t>2 </a:t>
            </a:r>
            <a:r>
              <a:rPr lang="en-US" b="1" u="sng" dirty="0"/>
              <a:t>Year Funding</a:t>
            </a:r>
            <a:endParaRPr lang="en-GB" dirty="0"/>
          </a:p>
          <a:p>
            <a:pPr marL="45720" indent="0">
              <a:buNone/>
            </a:pPr>
            <a:r>
              <a:rPr lang="en-US" dirty="0"/>
              <a:t>This is an entitlement that gives eligible children the opportunity to receive up to 15 hours free per week, the term after their 2</a:t>
            </a:r>
            <a:r>
              <a:rPr lang="en-US" baseline="30000" dirty="0"/>
              <a:t>nd</a:t>
            </a:r>
            <a:r>
              <a:rPr lang="en-US" dirty="0"/>
              <a:t> birthday. Limited availability may sometimes mean we are unable to admit a child until they are two and a half and on occasions prevent us from offering the full 15 hours. </a:t>
            </a:r>
            <a:endParaRPr lang="en-GB" dirty="0"/>
          </a:p>
          <a:p>
            <a:pPr marL="45720" indent="0">
              <a:buNone/>
            </a:pPr>
            <a:r>
              <a:rPr lang="en-US" dirty="0"/>
              <a:t>For further details on the eligibility criteria, current availability and application process please speak to the </a:t>
            </a:r>
            <a:r>
              <a:rPr lang="en-US" dirty="0" smtClean="0"/>
              <a:t> </a:t>
            </a:r>
            <a:r>
              <a:rPr lang="en-US" dirty="0"/>
              <a:t>Manager</a:t>
            </a:r>
            <a:r>
              <a:rPr lang="en-US" dirty="0" smtClean="0"/>
              <a:t>.</a:t>
            </a:r>
          </a:p>
          <a:p>
            <a:pPr marL="45720" indent="0">
              <a:buNone/>
            </a:pPr>
            <a:endParaRPr lang="en-US" dirty="0"/>
          </a:p>
          <a:p>
            <a:pPr marL="45720" indent="0">
              <a:buNone/>
            </a:pPr>
            <a:endParaRPr lang="en-US" dirty="0" smtClean="0"/>
          </a:p>
          <a:p>
            <a:pPr marL="45720" indent="0">
              <a:buNone/>
            </a:pPr>
            <a:endParaRPr lang="en-GB" dirty="0"/>
          </a:p>
          <a:p>
            <a:endParaRPr lang="en-GB" dirty="0"/>
          </a:p>
        </p:txBody>
      </p:sp>
      <p:sp>
        <p:nvSpPr>
          <p:cNvPr id="3" name="Title 2"/>
          <p:cNvSpPr>
            <a:spLocks noGrp="1"/>
          </p:cNvSpPr>
          <p:nvPr>
            <p:ph type="title"/>
          </p:nvPr>
        </p:nvSpPr>
        <p:spPr>
          <a:xfrm>
            <a:off x="285750" y="474463"/>
            <a:ext cx="6285945" cy="1289225"/>
          </a:xfrm>
        </p:spPr>
        <p:txBody>
          <a:bodyPr/>
          <a:lstStyle/>
          <a:p>
            <a:r>
              <a:rPr lang="en-GB" dirty="0" smtClean="0"/>
              <a:t>Funding</a:t>
            </a:r>
            <a:endParaRPr lang="en-GB" dirty="0"/>
          </a:p>
        </p:txBody>
      </p:sp>
    </p:spTree>
    <p:extLst>
      <p:ext uri="{BB962C8B-B14F-4D97-AF65-F5344CB8AC3E}">
        <p14:creationId xmlns:p14="http://schemas.microsoft.com/office/powerpoint/2010/main" val="255421299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85750" y="2123728"/>
            <a:ext cx="6305920" cy="6840760"/>
          </a:xfrm>
        </p:spPr>
        <p:txBody>
          <a:bodyPr>
            <a:normAutofit fontScale="70000" lnSpcReduction="20000"/>
          </a:bodyPr>
          <a:lstStyle/>
          <a:p>
            <a:pPr marL="45720" indent="0">
              <a:buNone/>
            </a:pPr>
            <a:r>
              <a:rPr lang="en-US" dirty="0" smtClean="0"/>
              <a:t>We ask that children do not come to Merry Go Round in their best clothes as they will have access to messy activities. We ask that parents provide spare clothing which can be kept on their peg.</a:t>
            </a:r>
          </a:p>
          <a:p>
            <a:pPr marL="45720" indent="0">
              <a:buNone/>
            </a:pPr>
            <a:endParaRPr lang="en-US" dirty="0"/>
          </a:p>
          <a:p>
            <a:pPr marL="45720" indent="0">
              <a:buNone/>
            </a:pPr>
            <a:r>
              <a:rPr lang="en-US" dirty="0" smtClean="0"/>
              <a:t>We are aware that not all children are toilet trained when they first start with us. Staff are happy to work with you to help encourage this stage of their development. If your child does wear nappies or pull ups these will need to be supplied by you. </a:t>
            </a:r>
          </a:p>
          <a:p>
            <a:pPr marL="45720" indent="0">
              <a:buNone/>
            </a:pPr>
            <a:endParaRPr lang="en-US" dirty="0"/>
          </a:p>
          <a:p>
            <a:pPr marL="45720" indent="0">
              <a:buNone/>
            </a:pPr>
            <a:r>
              <a:rPr lang="en-US" dirty="0" smtClean="0"/>
              <a:t>We </a:t>
            </a:r>
            <a:r>
              <a:rPr lang="en-US" dirty="0"/>
              <a:t>encourage children to gain the skills that help them to be independent and look after themselves. These include taking themselves to the toilet and taking off, and putting on, outdoor clothes. Clothing that is easy for them to manage will help them do this</a:t>
            </a:r>
            <a:r>
              <a:rPr lang="en-US" dirty="0" smtClean="0"/>
              <a:t>.</a:t>
            </a:r>
          </a:p>
          <a:p>
            <a:pPr marL="45720" indent="0">
              <a:buNone/>
            </a:pPr>
            <a:endParaRPr lang="en-US" dirty="0"/>
          </a:p>
          <a:p>
            <a:pPr marL="45720" indent="0">
              <a:buNone/>
            </a:pPr>
            <a:r>
              <a:rPr lang="en-US" dirty="0" smtClean="0"/>
              <a:t>As the children spend a lot of time outside we ask that they wear sensible shoes (no sandals or crocs) and that a pair of wellies and a warm, waterproof coat are left on their peg. </a:t>
            </a:r>
          </a:p>
          <a:p>
            <a:pPr marL="45720" indent="0">
              <a:buNone/>
            </a:pPr>
            <a:r>
              <a:rPr lang="en-US" dirty="0" smtClean="0"/>
              <a:t>In warmer weather we ask that they have a sunhat and that sun cream is applied before their session. If your child stays for an </a:t>
            </a:r>
          </a:p>
          <a:p>
            <a:pPr marL="45720" indent="0">
              <a:buNone/>
            </a:pPr>
            <a:r>
              <a:rPr lang="en-US" dirty="0" smtClean="0"/>
              <a:t>All-Day session, we recommend a “once a day” sun cream.</a:t>
            </a:r>
          </a:p>
          <a:p>
            <a:pPr marL="45720" indent="0">
              <a:buNone/>
            </a:pPr>
            <a:r>
              <a:rPr lang="en-US" dirty="0" smtClean="0"/>
              <a:t> </a:t>
            </a:r>
          </a:p>
          <a:p>
            <a:pPr marL="45720" indent="0">
              <a:buNone/>
            </a:pPr>
            <a:r>
              <a:rPr lang="en-US" b="1" dirty="0" smtClean="0"/>
              <a:t>Please ensure that all items of clothing are named.</a:t>
            </a:r>
            <a:endParaRPr lang="en-GB" b="1" dirty="0"/>
          </a:p>
          <a:p>
            <a:pPr marL="45720" indent="0">
              <a:buNone/>
            </a:pPr>
            <a:endParaRPr lang="en-GB" b="1" dirty="0"/>
          </a:p>
          <a:p>
            <a:pPr marL="45720" indent="0">
              <a:buNone/>
            </a:pPr>
            <a:r>
              <a:rPr lang="en-US" dirty="0" smtClean="0"/>
              <a:t>We encourage children to wear our logo sweatshirts or T-shirts and to purchase a book bag, although these are not essential.</a:t>
            </a:r>
          </a:p>
          <a:p>
            <a:pPr marL="45720" indent="0">
              <a:buNone/>
            </a:pPr>
            <a:endParaRPr lang="en-US" dirty="0"/>
          </a:p>
          <a:p>
            <a:pPr marL="45720" indent="0">
              <a:buNone/>
            </a:pPr>
            <a:r>
              <a:rPr lang="en-US" dirty="0" smtClean="0"/>
              <a:t>Sweatshirts and T Shirts can be purchased direct from our supplier. For a list of sizes, prices and to order please visit </a:t>
            </a:r>
            <a:r>
              <a:rPr lang="en-US" dirty="0" smtClean="0">
                <a:hlinkClick r:id="rId2"/>
              </a:rPr>
              <a:t>www.theuniformmonkeys.co.uk</a:t>
            </a:r>
            <a:endParaRPr lang="en-US" dirty="0" smtClean="0"/>
          </a:p>
          <a:p>
            <a:pPr marL="45720" indent="0">
              <a:buNone/>
            </a:pPr>
            <a:endParaRPr lang="en-US" dirty="0"/>
          </a:p>
          <a:p>
            <a:pPr marL="45720" indent="0">
              <a:buNone/>
            </a:pPr>
            <a:r>
              <a:rPr lang="en-US" dirty="0" smtClean="0"/>
              <a:t>We stock the logo book bags on the premises and they are available to purchase at a cost of £4.25. </a:t>
            </a:r>
          </a:p>
          <a:p>
            <a:pPr marL="45720" indent="0">
              <a:buNone/>
            </a:pPr>
            <a:r>
              <a:rPr lang="en-US" dirty="0" smtClean="0"/>
              <a:t>Please </a:t>
            </a:r>
            <a:r>
              <a:rPr lang="en-US" dirty="0"/>
              <a:t>ask a member of staff if you would like to purchase </a:t>
            </a:r>
            <a:r>
              <a:rPr lang="en-US" dirty="0" smtClean="0"/>
              <a:t>a book bag.</a:t>
            </a:r>
            <a:endParaRPr lang="en-GB" dirty="0"/>
          </a:p>
          <a:p>
            <a:pPr marL="45720" indent="0">
              <a:buNone/>
            </a:pPr>
            <a:endParaRPr lang="en-GB" dirty="0"/>
          </a:p>
        </p:txBody>
      </p:sp>
      <p:sp>
        <p:nvSpPr>
          <p:cNvPr id="3" name="Title 2"/>
          <p:cNvSpPr>
            <a:spLocks noGrp="1"/>
          </p:cNvSpPr>
          <p:nvPr>
            <p:ph type="title"/>
          </p:nvPr>
        </p:nvSpPr>
        <p:spPr/>
        <p:txBody>
          <a:bodyPr/>
          <a:lstStyle/>
          <a:p>
            <a:r>
              <a:rPr lang="en-GB" dirty="0" smtClean="0"/>
              <a:t>What to wear at Merry go Round</a:t>
            </a:r>
            <a:endParaRPr lang="en-GB" dirty="0"/>
          </a:p>
        </p:txBody>
      </p:sp>
    </p:spTree>
    <p:extLst>
      <p:ext uri="{BB962C8B-B14F-4D97-AF65-F5344CB8AC3E}">
        <p14:creationId xmlns:p14="http://schemas.microsoft.com/office/powerpoint/2010/main" val="364723720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16632" y="2051720"/>
            <a:ext cx="6305920" cy="6912768"/>
          </a:xfrm>
        </p:spPr>
        <p:txBody>
          <a:bodyPr>
            <a:noAutofit/>
          </a:bodyPr>
          <a:lstStyle/>
          <a:p>
            <a:pPr marL="45720" indent="0">
              <a:buNone/>
            </a:pPr>
            <a:endParaRPr lang="en-US" sz="1600" dirty="0" smtClean="0"/>
          </a:p>
          <a:p>
            <a:pPr marL="45720" indent="0">
              <a:buNone/>
            </a:pPr>
            <a:r>
              <a:rPr lang="en-US" sz="1600" dirty="0" smtClean="0"/>
              <a:t>You will be asked to complete a registration form so we have up to date contact information and details of any medical conditions and allergies your child may have.  We ask that phone numbers and E-mail addresses of main </a:t>
            </a:r>
            <a:r>
              <a:rPr lang="en-US" sz="1600" dirty="0" err="1" smtClean="0"/>
              <a:t>carers</a:t>
            </a:r>
            <a:r>
              <a:rPr lang="en-US" sz="1600" dirty="0" smtClean="0"/>
              <a:t> and parents are always current.</a:t>
            </a:r>
          </a:p>
          <a:p>
            <a:pPr marL="45720" indent="0">
              <a:buNone/>
            </a:pPr>
            <a:endParaRPr lang="en-GB" sz="1600" dirty="0"/>
          </a:p>
          <a:p>
            <a:pPr marL="45720" indent="0">
              <a:buNone/>
            </a:pPr>
            <a:r>
              <a:rPr lang="en-US" sz="1600" dirty="0" smtClean="0"/>
              <a:t>As </a:t>
            </a:r>
            <a:r>
              <a:rPr lang="en-US" sz="1600" dirty="0"/>
              <a:t>per the requirements of the Early Years Foundation Stage (EYFS), </a:t>
            </a:r>
            <a:r>
              <a:rPr lang="en-US" sz="1600" dirty="0" smtClean="0"/>
              <a:t>your child’s key person </a:t>
            </a:r>
            <a:r>
              <a:rPr lang="en-US" sz="1600" dirty="0"/>
              <a:t>will </a:t>
            </a:r>
            <a:r>
              <a:rPr lang="en-US" sz="1600" dirty="0" smtClean="0"/>
              <a:t>complete </a:t>
            </a:r>
            <a:r>
              <a:rPr lang="en-US" sz="1600" dirty="0"/>
              <a:t>a progress check </a:t>
            </a:r>
            <a:r>
              <a:rPr lang="en-US" sz="1600" dirty="0" smtClean="0"/>
              <a:t>covering the three prime areas of learning – personal, social and emotional development, physical development and communication </a:t>
            </a:r>
            <a:r>
              <a:rPr lang="en-US" sz="1600" smtClean="0"/>
              <a:t>and language - between </a:t>
            </a:r>
            <a:r>
              <a:rPr lang="en-US" sz="1600" dirty="0"/>
              <a:t>the ages of 24-36 </a:t>
            </a:r>
            <a:r>
              <a:rPr lang="en-US" sz="1600" dirty="0" smtClean="0"/>
              <a:t>months</a:t>
            </a:r>
            <a:r>
              <a:rPr lang="en-US" sz="1600" dirty="0"/>
              <a:t> </a:t>
            </a:r>
            <a:r>
              <a:rPr lang="en-US" sz="1600" dirty="0" smtClean="0"/>
              <a:t>if one hasn’t already been completed by another childcare provider.  </a:t>
            </a:r>
            <a:r>
              <a:rPr lang="en-US" sz="1600" dirty="0"/>
              <a:t>We will ask you to be involved in completing the check </a:t>
            </a:r>
            <a:r>
              <a:rPr lang="en-US" sz="1600" dirty="0" smtClean="0"/>
              <a:t>and </a:t>
            </a:r>
            <a:r>
              <a:rPr lang="en-US" sz="1600" dirty="0"/>
              <a:t>will discuss this with you</a:t>
            </a:r>
            <a:r>
              <a:rPr lang="en-US" sz="1600" dirty="0" smtClean="0"/>
              <a:t>.</a:t>
            </a:r>
          </a:p>
          <a:p>
            <a:pPr marL="45720" indent="0">
              <a:buNone/>
            </a:pPr>
            <a:endParaRPr lang="en-US" sz="1600" dirty="0" smtClean="0"/>
          </a:p>
          <a:p>
            <a:pPr marL="45720" indent="0">
              <a:buNone/>
            </a:pPr>
            <a:r>
              <a:rPr lang="en-GB" sz="1600" dirty="0" smtClean="0"/>
              <a:t>On entry key persons are required to complete a baseline assessment on your child to develop a clear idea of your child's starting point. To </a:t>
            </a:r>
            <a:r>
              <a:rPr lang="en-GB" sz="1600" dirty="0"/>
              <a:t>support us in </a:t>
            </a:r>
            <a:r>
              <a:rPr lang="en-GB" sz="1600" dirty="0" smtClean="0"/>
              <a:t>completing this </a:t>
            </a:r>
            <a:r>
              <a:rPr lang="en-GB" sz="1600" dirty="0"/>
              <a:t>for your </a:t>
            </a:r>
            <a:r>
              <a:rPr lang="en-GB" sz="1600" dirty="0" smtClean="0"/>
              <a:t>child </a:t>
            </a:r>
            <a:r>
              <a:rPr lang="en-GB" sz="1600" dirty="0"/>
              <a:t>we ask that you look through </a:t>
            </a:r>
            <a:r>
              <a:rPr lang="en-GB" sz="1600" dirty="0" smtClean="0"/>
              <a:t>a set of statements headed  “Observation Checkpoints” </a:t>
            </a:r>
            <a:r>
              <a:rPr lang="en-GB" sz="1600" dirty="0"/>
              <a:t>and </a:t>
            </a:r>
            <a:r>
              <a:rPr lang="en-GB" sz="1600" dirty="0" smtClean="0"/>
              <a:t>tick </a:t>
            </a:r>
            <a:r>
              <a:rPr lang="en-GB" sz="1600" dirty="0"/>
              <a:t>those statements that you feel your child can do.</a:t>
            </a:r>
            <a:endParaRPr lang="en-US" sz="1600" dirty="0"/>
          </a:p>
          <a:p>
            <a:pPr marL="45720" indent="0">
              <a:buNone/>
            </a:pPr>
            <a:endParaRPr lang="en-US" sz="1600" dirty="0" smtClean="0"/>
          </a:p>
          <a:p>
            <a:pPr marL="45720" indent="0">
              <a:buNone/>
            </a:pPr>
            <a:endParaRPr lang="en-GB" sz="1600" dirty="0"/>
          </a:p>
          <a:p>
            <a:pPr marL="45720" indent="0">
              <a:buNone/>
            </a:pPr>
            <a:endParaRPr lang="en-GB" sz="1600" dirty="0"/>
          </a:p>
        </p:txBody>
      </p:sp>
      <p:sp>
        <p:nvSpPr>
          <p:cNvPr id="3" name="Title 2"/>
          <p:cNvSpPr>
            <a:spLocks noGrp="1"/>
          </p:cNvSpPr>
          <p:nvPr>
            <p:ph type="title"/>
          </p:nvPr>
        </p:nvSpPr>
        <p:spPr/>
        <p:txBody>
          <a:bodyPr/>
          <a:lstStyle/>
          <a:p>
            <a:r>
              <a:rPr lang="en-GB" dirty="0" smtClean="0"/>
              <a:t>Starting at our setting</a:t>
            </a:r>
            <a:endParaRPr lang="en-GB" dirty="0"/>
          </a:p>
        </p:txBody>
      </p:sp>
    </p:spTree>
    <p:extLst>
      <p:ext uri="{BB962C8B-B14F-4D97-AF65-F5344CB8AC3E}">
        <p14:creationId xmlns:p14="http://schemas.microsoft.com/office/powerpoint/2010/main" val="1519739282"/>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260648" y="251520"/>
            <a:ext cx="6480720" cy="7017306"/>
          </a:xfrm>
          <a:prstGeom prst="rect">
            <a:avLst/>
          </a:prstGeom>
        </p:spPr>
        <p:txBody>
          <a:bodyPr wrap="square">
            <a:spAutoFit/>
          </a:bodyPr>
          <a:lstStyle/>
          <a:p>
            <a:pPr marL="45720" indent="0">
              <a:buNone/>
            </a:pPr>
            <a:endParaRPr lang="en-US" sz="1600" dirty="0" smtClean="0">
              <a:solidFill>
                <a:schemeClr val="tx2"/>
              </a:solidFill>
            </a:endParaRPr>
          </a:p>
          <a:p>
            <a:pPr marL="45720" indent="0">
              <a:buNone/>
            </a:pPr>
            <a:r>
              <a:rPr lang="en-US" sz="1600" dirty="0" smtClean="0">
                <a:solidFill>
                  <a:schemeClr val="tx2"/>
                </a:solidFill>
              </a:rPr>
              <a:t>We </a:t>
            </a:r>
            <a:r>
              <a:rPr lang="en-US" sz="1600" dirty="0">
                <a:solidFill>
                  <a:schemeClr val="tx2"/>
                </a:solidFill>
              </a:rPr>
              <a:t>want your child to feel happy and safe with us. To make sure that this is the case, the staff will work with you to decide on how to help your child settle into the setting. The setting has a policy on the Role of the Key Person and Settling-in, which is available on request. Please speak to the </a:t>
            </a:r>
            <a:r>
              <a:rPr lang="en-US" sz="1600" dirty="0" smtClean="0">
                <a:solidFill>
                  <a:schemeClr val="tx2"/>
                </a:solidFill>
              </a:rPr>
              <a:t>Manager or Deputy if </a:t>
            </a:r>
            <a:r>
              <a:rPr lang="en-US" sz="1600" dirty="0">
                <a:solidFill>
                  <a:schemeClr val="tx2"/>
                </a:solidFill>
              </a:rPr>
              <a:t>you require this.</a:t>
            </a:r>
            <a:endParaRPr lang="en-GB" sz="1600" dirty="0">
              <a:solidFill>
                <a:schemeClr val="tx2"/>
              </a:solidFill>
            </a:endParaRPr>
          </a:p>
          <a:p>
            <a:endParaRPr lang="en-GB" sz="1600" dirty="0">
              <a:solidFill>
                <a:schemeClr val="tx2"/>
              </a:solidFill>
            </a:endParaRPr>
          </a:p>
          <a:p>
            <a:pPr marL="45720" indent="0">
              <a:buNone/>
            </a:pPr>
            <a:r>
              <a:rPr lang="en-US" sz="1600" dirty="0">
                <a:solidFill>
                  <a:schemeClr val="tx2"/>
                </a:solidFill>
              </a:rPr>
              <a:t>If for any reason you are unable to collect your child </a:t>
            </a:r>
            <a:r>
              <a:rPr lang="en-US" sz="1600" dirty="0" smtClean="0">
                <a:solidFill>
                  <a:schemeClr val="tx2"/>
                </a:solidFill>
              </a:rPr>
              <a:t>please telephone us to let us know.</a:t>
            </a:r>
            <a:endParaRPr lang="en-GB" sz="1600" dirty="0">
              <a:solidFill>
                <a:schemeClr val="tx2"/>
              </a:solidFill>
            </a:endParaRPr>
          </a:p>
          <a:p>
            <a:endParaRPr lang="en-GB" sz="1600" dirty="0">
              <a:solidFill>
                <a:schemeClr val="tx2"/>
              </a:solidFill>
            </a:endParaRPr>
          </a:p>
          <a:p>
            <a:pPr marL="45720" indent="0">
              <a:buNone/>
            </a:pPr>
            <a:r>
              <a:rPr lang="en-US" sz="1600" dirty="0">
                <a:solidFill>
                  <a:schemeClr val="tx2"/>
                </a:solidFill>
              </a:rPr>
              <a:t>Our entrance is via the main Hartsfield School gate. Please do not cut through the school premises during school times and use the correct route via the pathway. Please ensure the gate is always fastened as you come and go. Please make sure that all buggies are left outside the pre-school gate in the area provided.</a:t>
            </a:r>
            <a:endParaRPr lang="en-GB" sz="1600" dirty="0">
              <a:solidFill>
                <a:schemeClr val="tx2"/>
              </a:solidFill>
            </a:endParaRPr>
          </a:p>
          <a:p>
            <a:pPr marL="45720" indent="0">
              <a:buNone/>
            </a:pPr>
            <a:r>
              <a:rPr lang="en-US" sz="1600" dirty="0">
                <a:solidFill>
                  <a:schemeClr val="tx2"/>
                </a:solidFill>
              </a:rPr>
              <a:t> </a:t>
            </a:r>
            <a:endParaRPr lang="en-GB" sz="1600" dirty="0">
              <a:solidFill>
                <a:schemeClr val="tx2"/>
              </a:solidFill>
            </a:endParaRPr>
          </a:p>
          <a:p>
            <a:pPr marL="45720" indent="0">
              <a:buNone/>
            </a:pPr>
            <a:r>
              <a:rPr lang="en-US" sz="2000" b="1" dirty="0">
                <a:solidFill>
                  <a:schemeClr val="tx2"/>
                </a:solidFill>
              </a:rPr>
              <a:t>Under no circumstances should you drive through the school gates or park in the school grounds. </a:t>
            </a:r>
            <a:r>
              <a:rPr lang="en-US" sz="2000" b="1" dirty="0" smtClean="0">
                <a:solidFill>
                  <a:schemeClr val="tx2"/>
                </a:solidFill>
              </a:rPr>
              <a:t>There is a one-way system in place within the school grounds, which must be adhered to when arriving and leaving.</a:t>
            </a:r>
          </a:p>
          <a:p>
            <a:pPr marL="45720" indent="0">
              <a:buNone/>
            </a:pPr>
            <a:endParaRPr lang="en-US" b="1" dirty="0">
              <a:solidFill>
                <a:schemeClr val="tx2"/>
              </a:solidFill>
            </a:endParaRPr>
          </a:p>
          <a:p>
            <a:pPr marL="45720" indent="0">
              <a:buNone/>
            </a:pPr>
            <a:endParaRPr lang="en-US" sz="1600" b="1" dirty="0" smtClean="0">
              <a:solidFill>
                <a:schemeClr val="tx2"/>
              </a:solidFill>
            </a:endParaRPr>
          </a:p>
          <a:p>
            <a:pPr marL="45720" indent="0">
              <a:buNone/>
            </a:pPr>
            <a:endParaRPr lang="en-US" sz="1600" b="1" dirty="0">
              <a:solidFill>
                <a:schemeClr val="tx2"/>
              </a:solidFill>
            </a:endParaRPr>
          </a:p>
          <a:p>
            <a:pPr marL="45720" indent="0">
              <a:buNone/>
            </a:pPr>
            <a:endParaRPr lang="en-US" sz="1600" b="1" dirty="0" smtClean="0">
              <a:solidFill>
                <a:schemeClr val="tx2"/>
              </a:solidFill>
            </a:endParaRPr>
          </a:p>
          <a:p>
            <a:pPr marL="45720" indent="0">
              <a:buNone/>
            </a:pPr>
            <a:endParaRPr lang="en-US" sz="1600" b="1" dirty="0">
              <a:solidFill>
                <a:schemeClr val="tx2"/>
              </a:solidFill>
            </a:endParaRPr>
          </a:p>
          <a:p>
            <a:pPr marL="45720" indent="0">
              <a:buNone/>
            </a:pPr>
            <a:endParaRPr lang="en-US" sz="1600" b="1" dirty="0" smtClean="0">
              <a:solidFill>
                <a:schemeClr val="tx2"/>
              </a:solidFill>
            </a:endParaRPr>
          </a:p>
          <a:p>
            <a:pPr marL="45720" indent="0">
              <a:buNone/>
            </a:pPr>
            <a:r>
              <a:rPr lang="en-GB" sz="1600" b="1" dirty="0" smtClean="0">
                <a:solidFill>
                  <a:schemeClr val="tx2"/>
                </a:solidFill>
              </a:rPr>
              <a:t> </a:t>
            </a:r>
            <a:endParaRPr lang="en-GB" sz="1600" dirty="0">
              <a:solidFill>
                <a:schemeClr val="tx2"/>
              </a:solidFill>
            </a:endParaRPr>
          </a:p>
        </p:txBody>
      </p:sp>
    </p:spTree>
    <p:extLst>
      <p:ext uri="{BB962C8B-B14F-4D97-AF65-F5344CB8AC3E}">
        <p14:creationId xmlns:p14="http://schemas.microsoft.com/office/powerpoint/2010/main" val="405809303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45720" indent="0">
              <a:buNone/>
            </a:pPr>
            <a:r>
              <a:rPr lang="en-GB" dirty="0" smtClean="0"/>
              <a:t>Merry Go Round opened in October 1987 as a parent and toddler group. Two years later the playgroup for 2-3 year olds was established. In 2012  we were given the opportunity to take 3-4 year old children for their nursery year.</a:t>
            </a:r>
          </a:p>
          <a:p>
            <a:pPr marL="45720" indent="0">
              <a:buNone/>
            </a:pPr>
            <a:endParaRPr lang="en-GB" dirty="0" smtClean="0"/>
          </a:p>
          <a:p>
            <a:pPr marL="45720" indent="0">
              <a:buNone/>
            </a:pPr>
            <a:r>
              <a:rPr lang="en-GB" dirty="0" smtClean="0"/>
              <a:t>Merry Go Round is situated in a mobile within the grounds of Hartsfield JMI School.</a:t>
            </a:r>
          </a:p>
          <a:p>
            <a:pPr marL="45720" indent="0">
              <a:buNone/>
            </a:pPr>
            <a:endParaRPr lang="en-GB" dirty="0"/>
          </a:p>
          <a:p>
            <a:pPr marL="45720" indent="0">
              <a:buNone/>
            </a:pPr>
            <a:r>
              <a:rPr lang="en-GB" dirty="0" smtClean="0"/>
              <a:t>This prospectus aims to provide you with an introduction to Merry Go Round, our routines, our approach to supporting your child's learning and development and how we aim to work together with you to best meet your child's individual needs. </a:t>
            </a:r>
            <a:endParaRPr lang="en-GB" dirty="0"/>
          </a:p>
        </p:txBody>
      </p:sp>
      <p:sp>
        <p:nvSpPr>
          <p:cNvPr id="3" name="Title 2"/>
          <p:cNvSpPr>
            <a:spLocks noGrp="1"/>
          </p:cNvSpPr>
          <p:nvPr>
            <p:ph type="title"/>
          </p:nvPr>
        </p:nvSpPr>
        <p:spPr/>
        <p:txBody>
          <a:bodyPr/>
          <a:lstStyle/>
          <a:p>
            <a:r>
              <a:rPr lang="en-GB" dirty="0" smtClean="0"/>
              <a:t>Merry Go round under fives</a:t>
            </a:r>
            <a:br>
              <a:rPr lang="en-GB" dirty="0" smtClean="0"/>
            </a:br>
            <a:r>
              <a:rPr lang="en-GB" sz="1600" dirty="0" smtClean="0"/>
              <a:t>Independently run non-profit making</a:t>
            </a:r>
            <a:br>
              <a:rPr lang="en-GB" sz="1600" dirty="0" smtClean="0"/>
            </a:br>
            <a:r>
              <a:rPr lang="en-GB" sz="1600" dirty="0" smtClean="0"/>
              <a:t>Members of the Pre-school alliance</a:t>
            </a:r>
            <a:endParaRPr lang="en-GB" sz="1600" dirty="0"/>
          </a:p>
        </p:txBody>
      </p:sp>
    </p:spTree>
    <p:extLst>
      <p:ext uri="{BB962C8B-B14F-4D97-AF65-F5344CB8AC3E}">
        <p14:creationId xmlns:p14="http://schemas.microsoft.com/office/powerpoint/2010/main" val="3552646455"/>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marL="45720" indent="0">
              <a:buNone/>
            </a:pPr>
            <a:r>
              <a:rPr lang="en-GB" dirty="0">
                <a:solidFill>
                  <a:schemeClr val="accent1">
                    <a:lumMod val="75000"/>
                  </a:schemeClr>
                </a:solidFill>
              </a:rPr>
              <a:t>Here at Merry Go </a:t>
            </a:r>
            <a:r>
              <a:rPr lang="en-GB" dirty="0" smtClean="0">
                <a:solidFill>
                  <a:schemeClr val="accent1">
                    <a:lumMod val="75000"/>
                  </a:schemeClr>
                </a:solidFill>
              </a:rPr>
              <a:t>Round sessions run </a:t>
            </a:r>
            <a:r>
              <a:rPr lang="en-GB" dirty="0">
                <a:solidFill>
                  <a:schemeClr val="accent1">
                    <a:lumMod val="75000"/>
                  </a:schemeClr>
                </a:solidFill>
              </a:rPr>
              <a:t>five </a:t>
            </a:r>
            <a:r>
              <a:rPr lang="en-GB" dirty="0" smtClean="0">
                <a:solidFill>
                  <a:schemeClr val="accent1">
                    <a:lumMod val="75000"/>
                  </a:schemeClr>
                </a:solidFill>
              </a:rPr>
              <a:t>mornings and four afternoons, depending on the age of your child. </a:t>
            </a:r>
            <a:r>
              <a:rPr lang="en-GB" dirty="0">
                <a:solidFill>
                  <a:schemeClr val="accent1">
                    <a:lumMod val="75000"/>
                  </a:schemeClr>
                </a:solidFill>
              </a:rPr>
              <a:t>Y</a:t>
            </a:r>
            <a:r>
              <a:rPr lang="en-GB" dirty="0" smtClean="0">
                <a:solidFill>
                  <a:schemeClr val="accent1">
                    <a:lumMod val="75000"/>
                  </a:schemeClr>
                </a:solidFill>
              </a:rPr>
              <a:t>ou </a:t>
            </a:r>
            <a:r>
              <a:rPr lang="en-GB" dirty="0">
                <a:solidFill>
                  <a:schemeClr val="accent1">
                    <a:lumMod val="75000"/>
                  </a:schemeClr>
                </a:solidFill>
              </a:rPr>
              <a:t>also have the option of </a:t>
            </a:r>
            <a:r>
              <a:rPr lang="en-GB" dirty="0" smtClean="0">
                <a:solidFill>
                  <a:schemeClr val="accent1">
                    <a:lumMod val="75000"/>
                  </a:schemeClr>
                </a:solidFill>
              </a:rPr>
              <a:t>accessing our extended provision which include  early </a:t>
            </a:r>
            <a:r>
              <a:rPr lang="en-GB" dirty="0">
                <a:solidFill>
                  <a:schemeClr val="accent1">
                    <a:lumMod val="75000"/>
                  </a:schemeClr>
                </a:solidFill>
              </a:rPr>
              <a:t>drop off, </a:t>
            </a:r>
            <a:r>
              <a:rPr lang="en-GB" dirty="0" smtClean="0">
                <a:solidFill>
                  <a:schemeClr val="accent1">
                    <a:lumMod val="75000"/>
                  </a:schemeClr>
                </a:solidFill>
              </a:rPr>
              <a:t>lunch </a:t>
            </a:r>
            <a:r>
              <a:rPr lang="en-GB" dirty="0">
                <a:solidFill>
                  <a:schemeClr val="accent1">
                    <a:lumMod val="75000"/>
                  </a:schemeClr>
                </a:solidFill>
              </a:rPr>
              <a:t>club, </a:t>
            </a:r>
            <a:r>
              <a:rPr lang="en-GB" dirty="0" smtClean="0">
                <a:solidFill>
                  <a:schemeClr val="accent1">
                    <a:lumMod val="75000"/>
                  </a:schemeClr>
                </a:solidFill>
              </a:rPr>
              <a:t>late </a:t>
            </a:r>
            <a:r>
              <a:rPr lang="en-GB" dirty="0">
                <a:solidFill>
                  <a:schemeClr val="accent1">
                    <a:lumMod val="75000"/>
                  </a:schemeClr>
                </a:solidFill>
              </a:rPr>
              <a:t>pick up and all day </a:t>
            </a:r>
            <a:r>
              <a:rPr lang="en-GB" dirty="0" smtClean="0">
                <a:solidFill>
                  <a:schemeClr val="accent1">
                    <a:lumMod val="75000"/>
                  </a:schemeClr>
                </a:solidFill>
              </a:rPr>
              <a:t>sessions depending on availability. </a:t>
            </a:r>
          </a:p>
          <a:p>
            <a:pPr marL="45720" indent="0">
              <a:buNone/>
            </a:pPr>
            <a:endParaRPr lang="en-GB" dirty="0">
              <a:solidFill>
                <a:schemeClr val="accent1">
                  <a:lumMod val="75000"/>
                </a:schemeClr>
              </a:solidFill>
            </a:endParaRPr>
          </a:p>
          <a:p>
            <a:pPr marL="45720" indent="0">
              <a:buNone/>
            </a:pPr>
            <a:r>
              <a:rPr lang="en-GB" b="1" dirty="0">
                <a:solidFill>
                  <a:schemeClr val="accent1">
                    <a:lumMod val="75000"/>
                  </a:schemeClr>
                </a:solidFill>
              </a:rPr>
              <a:t>Session times: </a:t>
            </a:r>
          </a:p>
          <a:p>
            <a:r>
              <a:rPr lang="en-GB" dirty="0">
                <a:solidFill>
                  <a:schemeClr val="accent1">
                    <a:lumMod val="75000"/>
                  </a:schemeClr>
                </a:solidFill>
              </a:rPr>
              <a:t>Monday – Friday mornings from 9am -</a:t>
            </a:r>
            <a:r>
              <a:rPr lang="en-GB" dirty="0" smtClean="0">
                <a:solidFill>
                  <a:schemeClr val="accent1">
                    <a:lumMod val="75000"/>
                  </a:schemeClr>
                </a:solidFill>
              </a:rPr>
              <a:t>12pm</a:t>
            </a:r>
          </a:p>
          <a:p>
            <a:pPr marL="45720" indent="0">
              <a:buNone/>
            </a:pPr>
            <a:r>
              <a:rPr lang="en-GB" b="1" dirty="0" smtClean="0">
                <a:solidFill>
                  <a:schemeClr val="accent1">
                    <a:lumMod val="75000"/>
                  </a:schemeClr>
                </a:solidFill>
              </a:rPr>
              <a:t>Extended provision:</a:t>
            </a:r>
            <a:endParaRPr lang="en-GB" b="1" dirty="0">
              <a:solidFill>
                <a:schemeClr val="accent1">
                  <a:lumMod val="75000"/>
                </a:schemeClr>
              </a:solidFill>
            </a:endParaRPr>
          </a:p>
          <a:p>
            <a:r>
              <a:rPr lang="en-GB" dirty="0">
                <a:solidFill>
                  <a:schemeClr val="accent1">
                    <a:lumMod val="75000"/>
                  </a:schemeClr>
                </a:solidFill>
              </a:rPr>
              <a:t>Monday - Friday Early Drop Off from 8.30am - 9am</a:t>
            </a:r>
          </a:p>
          <a:p>
            <a:r>
              <a:rPr lang="en-GB" dirty="0">
                <a:solidFill>
                  <a:schemeClr val="accent1">
                    <a:lumMod val="75000"/>
                  </a:schemeClr>
                </a:solidFill>
              </a:rPr>
              <a:t>Monday - </a:t>
            </a:r>
            <a:r>
              <a:rPr lang="en-GB" dirty="0" smtClean="0">
                <a:solidFill>
                  <a:schemeClr val="accent1">
                    <a:lumMod val="75000"/>
                  </a:schemeClr>
                </a:solidFill>
              </a:rPr>
              <a:t>Thursday All Day </a:t>
            </a:r>
            <a:r>
              <a:rPr lang="en-GB" dirty="0">
                <a:solidFill>
                  <a:schemeClr val="accent1">
                    <a:lumMod val="75000"/>
                  </a:schemeClr>
                </a:solidFill>
              </a:rPr>
              <a:t>from </a:t>
            </a:r>
            <a:r>
              <a:rPr lang="en-GB" dirty="0" smtClean="0">
                <a:solidFill>
                  <a:schemeClr val="accent1">
                    <a:lumMod val="75000"/>
                  </a:schemeClr>
                </a:solidFill>
              </a:rPr>
              <a:t>9am – </a:t>
            </a:r>
            <a:r>
              <a:rPr lang="en-GB" dirty="0">
                <a:solidFill>
                  <a:schemeClr val="accent1">
                    <a:lumMod val="75000"/>
                  </a:schemeClr>
                </a:solidFill>
              </a:rPr>
              <a:t>3</a:t>
            </a:r>
            <a:r>
              <a:rPr lang="en-GB" dirty="0" smtClean="0">
                <a:solidFill>
                  <a:schemeClr val="accent1">
                    <a:lumMod val="75000"/>
                  </a:schemeClr>
                </a:solidFill>
              </a:rPr>
              <a:t>.30pm</a:t>
            </a:r>
          </a:p>
          <a:p>
            <a:r>
              <a:rPr lang="en-GB" dirty="0" smtClean="0">
                <a:solidFill>
                  <a:schemeClr val="accent1">
                    <a:lumMod val="75000"/>
                  </a:schemeClr>
                </a:solidFill>
              </a:rPr>
              <a:t>Monday </a:t>
            </a:r>
            <a:r>
              <a:rPr lang="en-GB" dirty="0">
                <a:solidFill>
                  <a:schemeClr val="accent1">
                    <a:lumMod val="75000"/>
                  </a:schemeClr>
                </a:solidFill>
              </a:rPr>
              <a:t>to Thursday Late Pick Up from 3.30pm - 4pm</a:t>
            </a:r>
          </a:p>
        </p:txBody>
      </p:sp>
      <p:sp>
        <p:nvSpPr>
          <p:cNvPr id="3" name="Title 2"/>
          <p:cNvSpPr>
            <a:spLocks noGrp="1"/>
          </p:cNvSpPr>
          <p:nvPr>
            <p:ph type="title"/>
          </p:nvPr>
        </p:nvSpPr>
        <p:spPr/>
        <p:txBody>
          <a:bodyPr/>
          <a:lstStyle/>
          <a:p>
            <a:r>
              <a:rPr lang="en-GB" dirty="0" smtClean="0"/>
              <a:t>sessions</a:t>
            </a:r>
            <a:endParaRPr lang="en-GB" dirty="0"/>
          </a:p>
        </p:txBody>
      </p:sp>
    </p:spTree>
    <p:extLst>
      <p:ext uri="{BB962C8B-B14F-4D97-AF65-F5344CB8AC3E}">
        <p14:creationId xmlns:p14="http://schemas.microsoft.com/office/powerpoint/2010/main" val="2133545567"/>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marL="45720" indent="0">
              <a:buNone/>
            </a:pPr>
            <a:r>
              <a:rPr lang="en-US" dirty="0" smtClean="0"/>
              <a:t>We provide </a:t>
            </a:r>
            <a:r>
              <a:rPr lang="en-US" dirty="0"/>
              <a:t>fresh or dried fruit or vegetables to share with the </a:t>
            </a:r>
            <a:r>
              <a:rPr lang="en-US" dirty="0" smtClean="0"/>
              <a:t>group for every session the children attend. </a:t>
            </a:r>
          </a:p>
          <a:p>
            <a:pPr marL="45720" indent="0">
              <a:buNone/>
            </a:pPr>
            <a:r>
              <a:rPr lang="en-US" dirty="0" smtClean="0"/>
              <a:t>A </a:t>
            </a:r>
            <a:r>
              <a:rPr lang="en-US" dirty="0"/>
              <a:t>drink of milk or water is provided. </a:t>
            </a:r>
            <a:endParaRPr lang="en-US" dirty="0" smtClean="0"/>
          </a:p>
          <a:p>
            <a:pPr marL="45720" indent="0">
              <a:buNone/>
            </a:pPr>
            <a:endParaRPr lang="en-US" dirty="0"/>
          </a:p>
          <a:p>
            <a:pPr marL="45720" indent="0">
              <a:buNone/>
            </a:pPr>
            <a:r>
              <a:rPr lang="en-US" dirty="0" smtClean="0"/>
              <a:t>At snack time, children will sit together at tables</a:t>
            </a:r>
            <a:r>
              <a:rPr lang="en-US" dirty="0"/>
              <a:t> </a:t>
            </a:r>
            <a:r>
              <a:rPr lang="en-US" dirty="0" smtClean="0"/>
              <a:t>and eat together which helps to promote and encourage social skills. </a:t>
            </a:r>
            <a:endParaRPr lang="en-GB" dirty="0"/>
          </a:p>
          <a:p>
            <a:pPr marL="45720" indent="0">
              <a:buNone/>
            </a:pPr>
            <a:endParaRPr lang="en-GB" dirty="0"/>
          </a:p>
        </p:txBody>
      </p:sp>
      <p:sp>
        <p:nvSpPr>
          <p:cNvPr id="3" name="Title 2"/>
          <p:cNvSpPr>
            <a:spLocks noGrp="1"/>
          </p:cNvSpPr>
          <p:nvPr>
            <p:ph type="title"/>
          </p:nvPr>
        </p:nvSpPr>
        <p:spPr/>
        <p:txBody>
          <a:bodyPr/>
          <a:lstStyle/>
          <a:p>
            <a:r>
              <a:rPr lang="en-GB" dirty="0"/>
              <a:t>S</a:t>
            </a:r>
            <a:r>
              <a:rPr lang="en-GB" dirty="0" smtClean="0"/>
              <a:t>nack</a:t>
            </a:r>
            <a:endParaRPr lang="en-GB" dirty="0"/>
          </a:p>
        </p:txBody>
      </p:sp>
    </p:spTree>
    <p:extLst>
      <p:ext uri="{BB962C8B-B14F-4D97-AF65-F5344CB8AC3E}">
        <p14:creationId xmlns:p14="http://schemas.microsoft.com/office/powerpoint/2010/main" val="404626941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marL="45720" indent="0">
              <a:buNone/>
            </a:pPr>
            <a:r>
              <a:rPr lang="en-GB" sz="1800" dirty="0" smtClean="0"/>
              <a:t>We operate a Lunch Club from 12.00-12.30 for children who are staying all day.</a:t>
            </a:r>
          </a:p>
          <a:p>
            <a:pPr marL="45720" indent="0">
              <a:buNone/>
            </a:pPr>
            <a:endParaRPr lang="en-GB" sz="1800" dirty="0" smtClean="0"/>
          </a:p>
          <a:p>
            <a:pPr marL="45720" indent="0">
              <a:buNone/>
            </a:pPr>
            <a:r>
              <a:rPr lang="en-GB" sz="1800" dirty="0"/>
              <a:t>We like to encourage healthy eating at Merry Go Round so please can we ask that your child brings a healthy lunch with them to their lunch club sessions.</a:t>
            </a:r>
          </a:p>
          <a:p>
            <a:endParaRPr lang="en-GB" sz="1800" dirty="0"/>
          </a:p>
          <a:p>
            <a:pPr marL="45720" indent="0">
              <a:buNone/>
            </a:pPr>
            <a:r>
              <a:rPr lang="en-GB" sz="1800" dirty="0"/>
              <a:t>The following is a suggestion as to what you could include in their </a:t>
            </a:r>
            <a:r>
              <a:rPr lang="en-GB" sz="1800" dirty="0" smtClean="0"/>
              <a:t>lunchboxes (which must be named):</a:t>
            </a:r>
            <a:endParaRPr lang="en-GB" sz="1800" dirty="0"/>
          </a:p>
          <a:p>
            <a:pPr marL="45720" indent="0">
              <a:buNone/>
            </a:pPr>
            <a:r>
              <a:rPr lang="en-GB" sz="1800" dirty="0" smtClean="0"/>
              <a:t>Sandwich/roll/wrap, crisps, </a:t>
            </a:r>
            <a:r>
              <a:rPr lang="en-GB" sz="1800" dirty="0"/>
              <a:t>breadsticks, </a:t>
            </a:r>
            <a:r>
              <a:rPr lang="en-GB" sz="1800" dirty="0" smtClean="0"/>
              <a:t>cheese</a:t>
            </a:r>
            <a:r>
              <a:rPr lang="en-GB" sz="1800" dirty="0"/>
              <a:t>, yogurt</a:t>
            </a:r>
            <a:r>
              <a:rPr lang="en-GB" sz="1800" dirty="0" smtClean="0"/>
              <a:t>, biscuit, </a:t>
            </a:r>
            <a:r>
              <a:rPr lang="en-GB" sz="1800" dirty="0"/>
              <a:t>piece of fruit/cucumber/carrots and a drink.</a:t>
            </a:r>
          </a:p>
          <a:p>
            <a:pPr marL="45720" indent="0">
              <a:buNone/>
            </a:pPr>
            <a:r>
              <a:rPr lang="en-GB" sz="1800" dirty="0"/>
              <a:t> </a:t>
            </a:r>
          </a:p>
          <a:p>
            <a:pPr marL="45720" indent="0">
              <a:buNone/>
            </a:pPr>
            <a:r>
              <a:rPr lang="en-GB" sz="1800" dirty="0"/>
              <a:t>Please can you not include peanut butter, </a:t>
            </a:r>
            <a:r>
              <a:rPr lang="en-GB" sz="1800" dirty="0" smtClean="0"/>
              <a:t>peanuts or </a:t>
            </a:r>
            <a:r>
              <a:rPr lang="en-GB" sz="1800" dirty="0"/>
              <a:t>kiwi fruit (as part of nut family</a:t>
            </a:r>
            <a:r>
              <a:rPr lang="en-GB" sz="1800" dirty="0" smtClean="0"/>
              <a:t>).  </a:t>
            </a:r>
          </a:p>
          <a:p>
            <a:pPr marL="45720" indent="0">
              <a:buNone/>
            </a:pPr>
            <a:r>
              <a:rPr lang="en-GB" sz="1800" dirty="0" smtClean="0"/>
              <a:t>Grapes, olives, blueberries and cherry tomatoes must be quartered to avoid choking.</a:t>
            </a:r>
          </a:p>
          <a:p>
            <a:pPr marL="45720" indent="0">
              <a:buNone/>
            </a:pPr>
            <a:endParaRPr lang="en-GB" sz="1800" dirty="0"/>
          </a:p>
          <a:p>
            <a:pPr marL="45720" indent="0">
              <a:buNone/>
            </a:pPr>
            <a:r>
              <a:rPr lang="en-GB" sz="1800" dirty="0" smtClean="0"/>
              <a:t>All of our staff cover Lunch Club throughout the week</a:t>
            </a:r>
          </a:p>
          <a:p>
            <a:pPr marL="45720" indent="0">
              <a:buNone/>
            </a:pPr>
            <a:endParaRPr lang="en-GB" dirty="0"/>
          </a:p>
          <a:p>
            <a:pPr marL="45720" indent="0">
              <a:buNone/>
            </a:pPr>
            <a:endParaRPr lang="en-GB" dirty="0"/>
          </a:p>
          <a:p>
            <a:endParaRPr lang="en-GB" dirty="0"/>
          </a:p>
          <a:p>
            <a:endParaRPr lang="en-GB" dirty="0"/>
          </a:p>
        </p:txBody>
      </p:sp>
      <p:sp>
        <p:nvSpPr>
          <p:cNvPr id="3" name="Title 2"/>
          <p:cNvSpPr>
            <a:spLocks noGrp="1"/>
          </p:cNvSpPr>
          <p:nvPr>
            <p:ph type="title"/>
          </p:nvPr>
        </p:nvSpPr>
        <p:spPr/>
        <p:txBody>
          <a:bodyPr/>
          <a:lstStyle/>
          <a:p>
            <a:r>
              <a:rPr lang="en-GB" dirty="0" smtClean="0"/>
              <a:t>LUNCH CLUB</a:t>
            </a:r>
            <a:endParaRPr lang="en-GB" dirty="0"/>
          </a:p>
        </p:txBody>
      </p:sp>
    </p:spTree>
    <p:extLst>
      <p:ext uri="{BB962C8B-B14F-4D97-AF65-F5344CB8AC3E}">
        <p14:creationId xmlns:p14="http://schemas.microsoft.com/office/powerpoint/2010/main" val="397823514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85000" lnSpcReduction="20000"/>
          </a:bodyPr>
          <a:lstStyle/>
          <a:p>
            <a:pPr marL="45720" indent="0">
              <a:buNone/>
            </a:pPr>
            <a:r>
              <a:rPr lang="en-GB" dirty="0"/>
              <a:t>Our aim in the nursery is to make the transition from nursery to school as smooth as possible to ensure that our children are adequately prepared in all aspects. We have good relationships with all schools local to us and keep in touch with them so that we can be sure that what we are doing within our nursery room will compliment what your child will do when they begin life at school.</a:t>
            </a:r>
          </a:p>
          <a:p>
            <a:pPr marL="45720" indent="0">
              <a:buNone/>
            </a:pPr>
            <a:endParaRPr lang="en-GB" dirty="0"/>
          </a:p>
          <a:p>
            <a:pPr marL="45720" indent="0">
              <a:buNone/>
            </a:pPr>
            <a:r>
              <a:rPr lang="en-GB" dirty="0"/>
              <a:t>As well as helping your child to develop sitting and listening skills through longer gathering and circle times we also continue to work on developing their sharing and turn taking skills needed when building friendships. </a:t>
            </a:r>
          </a:p>
          <a:p>
            <a:pPr marL="45720" indent="0">
              <a:buNone/>
            </a:pPr>
            <a:r>
              <a:rPr lang="en-GB" dirty="0"/>
              <a:t>Some other skills we begin to work on in the nursery room include:</a:t>
            </a:r>
          </a:p>
          <a:p>
            <a:pPr marL="45720" indent="0">
              <a:buNone/>
            </a:pPr>
            <a:endParaRPr lang="en-GB" dirty="0"/>
          </a:p>
          <a:p>
            <a:pPr marL="45720" indent="0">
              <a:buNone/>
            </a:pPr>
            <a:r>
              <a:rPr lang="en-GB" dirty="0"/>
              <a:t>Independent skills:</a:t>
            </a:r>
          </a:p>
          <a:p>
            <a:pPr marL="45720" indent="0">
              <a:buNone/>
            </a:pPr>
            <a:r>
              <a:rPr lang="en-GB" dirty="0"/>
              <a:t> </a:t>
            </a:r>
          </a:p>
          <a:p>
            <a:r>
              <a:rPr lang="en-GB" dirty="0"/>
              <a:t>Putting on coats. We encourage the children to put the hood of their coat on their head then put their arms through</a:t>
            </a:r>
          </a:p>
          <a:p>
            <a:r>
              <a:rPr lang="en-GB" dirty="0"/>
              <a:t>Managing their own toileting needs </a:t>
            </a:r>
          </a:p>
          <a:p>
            <a:r>
              <a:rPr lang="en-GB" dirty="0"/>
              <a:t>Encourage children to wash their hands independently for snack, after activities and once they have been to the toilet </a:t>
            </a:r>
          </a:p>
          <a:p>
            <a:endParaRPr lang="en-GB" dirty="0"/>
          </a:p>
        </p:txBody>
      </p:sp>
      <p:sp>
        <p:nvSpPr>
          <p:cNvPr id="3" name="Title 2"/>
          <p:cNvSpPr>
            <a:spLocks noGrp="1"/>
          </p:cNvSpPr>
          <p:nvPr>
            <p:ph type="title"/>
          </p:nvPr>
        </p:nvSpPr>
        <p:spPr/>
        <p:txBody>
          <a:bodyPr/>
          <a:lstStyle/>
          <a:p>
            <a:r>
              <a:rPr lang="en-GB" dirty="0"/>
              <a:t>Transition from nursery to school</a:t>
            </a:r>
          </a:p>
        </p:txBody>
      </p:sp>
    </p:spTree>
    <p:extLst>
      <p:ext uri="{BB962C8B-B14F-4D97-AF65-F5344CB8AC3E}">
        <p14:creationId xmlns:p14="http://schemas.microsoft.com/office/powerpoint/2010/main" val="186281090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77500" lnSpcReduction="20000"/>
          </a:bodyPr>
          <a:lstStyle/>
          <a:p>
            <a:pPr marL="45720" indent="0">
              <a:buNone/>
            </a:pPr>
            <a:r>
              <a:rPr lang="en-GB" u="sng" dirty="0"/>
              <a:t>Language and communication - Letters and sounds</a:t>
            </a:r>
          </a:p>
          <a:p>
            <a:pPr marL="45720" indent="0">
              <a:buNone/>
            </a:pPr>
            <a:endParaRPr lang="en-GB" dirty="0"/>
          </a:p>
          <a:p>
            <a:pPr marL="45720" indent="0">
              <a:buNone/>
            </a:pPr>
            <a:r>
              <a:rPr lang="en-GB" dirty="0"/>
              <a:t>From a very early stage, children develop an awareness of different sounds in our spoken language. They learn to use their voices to make contact with you and to let people know what they need and how they are feeling. Children need lots of practice to talk with others as they develop and practice their speaking and listening skills. </a:t>
            </a:r>
          </a:p>
          <a:p>
            <a:pPr marL="45720" indent="0">
              <a:buNone/>
            </a:pPr>
            <a:r>
              <a:rPr lang="en-GB" dirty="0"/>
              <a:t>In our </a:t>
            </a:r>
            <a:r>
              <a:rPr lang="en-GB" dirty="0" smtClean="0"/>
              <a:t>nursery, </a:t>
            </a:r>
            <a:r>
              <a:rPr lang="en-GB" dirty="0"/>
              <a:t>children learn through lots of play activities and are encouraged to develop their language and communication skills through a range of freely chosen activities. We follow the EYFS as already mentioned, where Communication, Language and Literacy development (CLLD) plays an important part being one of three prime areas. A phonics teaching programme called Letters and Sounds is used to support the teaching of CLLD in settings and schools. Here at Merry Go Round we following Phase One of the Letters and Sounds programme. This phase will also be continued in to their reception year at school. Phase one consists of seven aspects:</a:t>
            </a:r>
          </a:p>
          <a:p>
            <a:pPr marL="45720" indent="0">
              <a:buNone/>
            </a:pPr>
            <a:r>
              <a:rPr lang="en-GB" dirty="0"/>
              <a:t>Environmental sounds</a:t>
            </a:r>
          </a:p>
          <a:p>
            <a:pPr marL="45720" indent="0">
              <a:buNone/>
            </a:pPr>
            <a:r>
              <a:rPr lang="en-GB" dirty="0"/>
              <a:t>Instrumental sounds</a:t>
            </a:r>
          </a:p>
          <a:p>
            <a:pPr marL="45720" indent="0">
              <a:buNone/>
            </a:pPr>
            <a:r>
              <a:rPr lang="en-GB" dirty="0"/>
              <a:t>Body percussion</a:t>
            </a:r>
          </a:p>
          <a:p>
            <a:pPr marL="45720" indent="0">
              <a:buNone/>
            </a:pPr>
            <a:r>
              <a:rPr lang="en-GB" dirty="0"/>
              <a:t>Rhythm and rhyme</a:t>
            </a:r>
          </a:p>
          <a:p>
            <a:pPr marL="45720" indent="0">
              <a:buNone/>
            </a:pPr>
            <a:r>
              <a:rPr lang="en-GB" dirty="0"/>
              <a:t>Alliteration (words that begin with the same sounds)</a:t>
            </a:r>
          </a:p>
          <a:p>
            <a:pPr marL="45720" indent="0">
              <a:buNone/>
            </a:pPr>
            <a:r>
              <a:rPr lang="en-GB" dirty="0"/>
              <a:t>Voice sounds</a:t>
            </a:r>
          </a:p>
          <a:p>
            <a:pPr marL="45720" indent="0">
              <a:buNone/>
            </a:pPr>
            <a:r>
              <a:rPr lang="en-GB" dirty="0" smtClean="0"/>
              <a:t>Oral blending and segmenting</a:t>
            </a:r>
            <a:endParaRPr lang="en-GB" dirty="0"/>
          </a:p>
        </p:txBody>
      </p:sp>
      <p:sp>
        <p:nvSpPr>
          <p:cNvPr id="3" name="Title 2"/>
          <p:cNvSpPr>
            <a:spLocks noGrp="1"/>
          </p:cNvSpPr>
          <p:nvPr>
            <p:ph type="title"/>
          </p:nvPr>
        </p:nvSpPr>
        <p:spPr/>
        <p:txBody>
          <a:bodyPr/>
          <a:lstStyle/>
          <a:p>
            <a:r>
              <a:rPr lang="en-GB" dirty="0" smtClean="0"/>
              <a:t>TRANSITION FROM NURSERY TO SCHOOL</a:t>
            </a:r>
            <a:endParaRPr lang="en-GB" dirty="0"/>
          </a:p>
        </p:txBody>
      </p:sp>
    </p:spTree>
    <p:extLst>
      <p:ext uri="{BB962C8B-B14F-4D97-AF65-F5344CB8AC3E}">
        <p14:creationId xmlns:p14="http://schemas.microsoft.com/office/powerpoint/2010/main" val="421859881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77500" lnSpcReduction="20000"/>
          </a:bodyPr>
          <a:lstStyle/>
          <a:p>
            <a:r>
              <a:rPr lang="en-GB" dirty="0"/>
              <a:t>In this ongoing phase your child will be learning to: </a:t>
            </a:r>
          </a:p>
          <a:p>
            <a:pPr marL="285750" indent="-285750">
              <a:buFont typeface="Arial" panose="020B0604020202020204" pitchFamily="34" charset="0"/>
              <a:buChar char="•"/>
            </a:pPr>
            <a:r>
              <a:rPr lang="en-GB" dirty="0"/>
              <a:t>Have fun with sounds</a:t>
            </a:r>
          </a:p>
          <a:p>
            <a:pPr marL="285750" indent="-285750">
              <a:buFont typeface="Arial" panose="020B0604020202020204" pitchFamily="34" charset="0"/>
              <a:buChar char="•"/>
            </a:pPr>
            <a:r>
              <a:rPr lang="en-GB" dirty="0"/>
              <a:t>Develop their vocabulary</a:t>
            </a:r>
          </a:p>
          <a:p>
            <a:pPr marL="285750" indent="-285750">
              <a:buFont typeface="Arial" panose="020B0604020202020204" pitchFamily="34" charset="0"/>
              <a:buChar char="•"/>
            </a:pPr>
            <a:r>
              <a:rPr lang="en-GB" dirty="0"/>
              <a:t>Speak confidently to you, other adults and other children</a:t>
            </a:r>
          </a:p>
          <a:p>
            <a:pPr marL="285750" indent="-285750">
              <a:buFont typeface="Arial" panose="020B0604020202020204" pitchFamily="34" charset="0"/>
              <a:buChar char="•"/>
            </a:pPr>
            <a:r>
              <a:rPr lang="en-GB" dirty="0"/>
              <a:t>Tune in to sounds</a:t>
            </a:r>
          </a:p>
          <a:p>
            <a:pPr marL="285750" indent="-285750">
              <a:buFont typeface="Arial" panose="020B0604020202020204" pitchFamily="34" charset="0"/>
              <a:buChar char="•"/>
            </a:pPr>
            <a:r>
              <a:rPr lang="en-GB" dirty="0"/>
              <a:t>Listen carefully</a:t>
            </a:r>
          </a:p>
          <a:p>
            <a:pPr marL="285750" indent="-285750">
              <a:buFont typeface="Arial" panose="020B0604020202020204" pitchFamily="34" charset="0"/>
              <a:buChar char="•"/>
            </a:pPr>
            <a:r>
              <a:rPr lang="en-GB" dirty="0"/>
              <a:t>Listen to and remember sounds</a:t>
            </a:r>
          </a:p>
          <a:p>
            <a:pPr marL="285750" indent="-285750">
              <a:buFont typeface="Arial" panose="020B0604020202020204" pitchFamily="34" charset="0"/>
              <a:buChar char="•"/>
            </a:pPr>
            <a:r>
              <a:rPr lang="en-GB" dirty="0"/>
              <a:t>Talk about sounds</a:t>
            </a:r>
          </a:p>
          <a:p>
            <a:pPr marL="285750" indent="-285750">
              <a:buFont typeface="Arial" panose="020B0604020202020204" pitchFamily="34" charset="0"/>
              <a:buChar char="•"/>
            </a:pPr>
            <a:r>
              <a:rPr lang="en-GB" dirty="0"/>
              <a:t>Understand that spoken words are made up of different sounds</a:t>
            </a:r>
          </a:p>
          <a:p>
            <a:pPr marL="45720" indent="0">
              <a:buNone/>
            </a:pPr>
            <a:r>
              <a:rPr lang="en-GB" u="sng" dirty="0" smtClean="0"/>
              <a:t>Mark </a:t>
            </a:r>
            <a:r>
              <a:rPr lang="en-GB" u="sng" dirty="0"/>
              <a:t>making</a:t>
            </a:r>
          </a:p>
          <a:p>
            <a:r>
              <a:rPr lang="en-GB" dirty="0"/>
              <a:t>Your child will notice adults around them reading and writing and they will want to copy them. Mark making is the first step towards writing. Mark making in the early stages is closely linked to physical development. The more opportunities your child has to develop large and small movements in their arms, hands and fingers, the easier it will be to make marks with a variety of tools. There is no expectation for children to write their names until the end of the foundation stage,  when they are rising 6 years of age</a:t>
            </a:r>
            <a:r>
              <a:rPr lang="en-GB" dirty="0" smtClean="0"/>
              <a:t>.</a:t>
            </a:r>
          </a:p>
          <a:p>
            <a:r>
              <a:rPr lang="en-GB" u="sng" dirty="0"/>
              <a:t>Letter formation</a:t>
            </a:r>
          </a:p>
          <a:p>
            <a:pPr marL="45720" indent="0">
              <a:buNone/>
            </a:pPr>
            <a:r>
              <a:rPr lang="en-GB" dirty="0"/>
              <a:t/>
            </a:r>
            <a:br>
              <a:rPr lang="en-GB" dirty="0"/>
            </a:br>
            <a:r>
              <a:rPr lang="en-GB" dirty="0"/>
              <a:t>When children are ready, we encourage them to recognise and write lower case letters. </a:t>
            </a:r>
          </a:p>
          <a:p>
            <a:endParaRPr lang="en-GB" dirty="0"/>
          </a:p>
          <a:p>
            <a:endParaRPr lang="en-GB" dirty="0"/>
          </a:p>
        </p:txBody>
      </p:sp>
      <p:sp>
        <p:nvSpPr>
          <p:cNvPr id="3" name="Title 2"/>
          <p:cNvSpPr>
            <a:spLocks noGrp="1"/>
          </p:cNvSpPr>
          <p:nvPr>
            <p:ph type="title"/>
          </p:nvPr>
        </p:nvSpPr>
        <p:spPr/>
        <p:txBody>
          <a:bodyPr/>
          <a:lstStyle/>
          <a:p>
            <a:r>
              <a:rPr lang="en-GB" dirty="0" smtClean="0"/>
              <a:t>TRANSITION FROM NURSERY TO SCHOOL</a:t>
            </a:r>
            <a:endParaRPr lang="en-GB" dirty="0"/>
          </a:p>
        </p:txBody>
      </p:sp>
    </p:spTree>
    <p:extLst>
      <p:ext uri="{BB962C8B-B14F-4D97-AF65-F5344CB8AC3E}">
        <p14:creationId xmlns:p14="http://schemas.microsoft.com/office/powerpoint/2010/main" val="311983584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2146912834"/>
              </p:ext>
            </p:extLst>
          </p:nvPr>
        </p:nvGraphicFramePr>
        <p:xfrm>
          <a:off x="285750" y="2051721"/>
          <a:ext cx="6455618" cy="5998367"/>
        </p:xfrm>
        <a:graphic>
          <a:graphicData uri="http://schemas.openxmlformats.org/drawingml/2006/table">
            <a:tbl>
              <a:tblPr firstRow="1" bandRow="1">
                <a:tableStyleId>{5C22544A-7EE6-4342-B048-85BDC9FD1C3A}</a:tableStyleId>
              </a:tblPr>
              <a:tblGrid>
                <a:gridCol w="3227809"/>
                <a:gridCol w="3227809"/>
              </a:tblGrid>
              <a:tr h="459524">
                <a:tc>
                  <a:txBody>
                    <a:bodyPr/>
                    <a:lstStyle/>
                    <a:p>
                      <a:r>
                        <a:rPr lang="en-GB" dirty="0" smtClean="0"/>
                        <a:t>Preschool </a:t>
                      </a:r>
                      <a:r>
                        <a:rPr lang="en-GB" smtClean="0"/>
                        <a:t>(2.5-3year </a:t>
                      </a:r>
                      <a:r>
                        <a:rPr lang="en-GB" dirty="0" smtClean="0"/>
                        <a:t>olds)</a:t>
                      </a:r>
                      <a:endParaRPr lang="en-GB" dirty="0"/>
                    </a:p>
                  </a:txBody>
                  <a:tcPr/>
                </a:tc>
                <a:tc>
                  <a:txBody>
                    <a:bodyPr/>
                    <a:lstStyle/>
                    <a:p>
                      <a:r>
                        <a:rPr lang="en-GB" dirty="0" smtClean="0"/>
                        <a:t>Nursery (3-4year olds)</a:t>
                      </a:r>
                      <a:endParaRPr lang="en-GB" dirty="0"/>
                    </a:p>
                  </a:txBody>
                  <a:tcPr/>
                </a:tc>
              </a:tr>
              <a:tr h="1391311">
                <a:tc>
                  <a:txBody>
                    <a:bodyPr/>
                    <a:lstStyle/>
                    <a:p>
                      <a:r>
                        <a:rPr lang="en-GB" dirty="0" smtClean="0"/>
                        <a:t>Activities</a:t>
                      </a:r>
                      <a:r>
                        <a:rPr lang="en-GB" baseline="0" dirty="0" smtClean="0"/>
                        <a:t> to encourage self confidence</a:t>
                      </a:r>
                      <a:endParaRPr lang="en-GB"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dirty="0" smtClean="0"/>
                        <a:t>Encouraging</a:t>
                      </a:r>
                      <a:r>
                        <a:rPr lang="en-GB" baseline="0" dirty="0" smtClean="0"/>
                        <a:t> independence – Choosing activities and resources, taking care of personal belongings</a:t>
                      </a:r>
                      <a:endParaRPr lang="en-GB" dirty="0" smtClean="0"/>
                    </a:p>
                    <a:p>
                      <a:endParaRPr lang="en-GB" dirty="0"/>
                    </a:p>
                  </a:txBody>
                  <a:tcPr/>
                </a:tc>
              </a:tr>
              <a:tr h="1913052">
                <a:tc>
                  <a:txBody>
                    <a:bodyPr/>
                    <a:lstStyle/>
                    <a:p>
                      <a:r>
                        <a:rPr lang="en-GB" dirty="0" smtClean="0"/>
                        <a:t>Learning through</a:t>
                      </a:r>
                      <a:r>
                        <a:rPr lang="en-GB" baseline="0" dirty="0" smtClean="0"/>
                        <a:t> play. Activities to encourage sharing and social interaction</a:t>
                      </a:r>
                      <a:endParaRPr lang="en-GB"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dirty="0" smtClean="0"/>
                        <a:t>Learning through play with more activities focused on developing personal</a:t>
                      </a:r>
                      <a:r>
                        <a:rPr lang="en-GB" baseline="0" dirty="0" smtClean="0"/>
                        <a:t> and social skills, language and communicating, Literacy, Mathematics and physical skills. </a:t>
                      </a:r>
                    </a:p>
                    <a:p>
                      <a:endParaRPr lang="en-GB" dirty="0"/>
                    </a:p>
                  </a:txBody>
                  <a:tcPr/>
                </a:tc>
              </a:tr>
              <a:tr h="2064123">
                <a:tc>
                  <a:txBody>
                    <a:bodyPr/>
                    <a:lstStyle/>
                    <a:p>
                      <a:r>
                        <a:rPr lang="en-GB" dirty="0" smtClean="0"/>
                        <a:t>Shorter gathering times</a:t>
                      </a:r>
                    </a:p>
                    <a:p>
                      <a:endParaRPr lang="en-GB" dirty="0"/>
                    </a:p>
                  </a:txBody>
                  <a:tcPr/>
                </a:tc>
                <a:tc>
                  <a:txBody>
                    <a:bodyPr/>
                    <a:lstStyle/>
                    <a:p>
                      <a:r>
                        <a:rPr lang="en-GB" dirty="0" smtClean="0"/>
                        <a:t>More</a:t>
                      </a:r>
                      <a:r>
                        <a:rPr lang="en-GB" baseline="0" dirty="0" smtClean="0"/>
                        <a:t> focused adult led gathering times and activities to promote listening and language skills</a:t>
                      </a:r>
                      <a:endParaRPr lang="en-GB" dirty="0"/>
                    </a:p>
                  </a:txBody>
                  <a:tcPr/>
                </a:tc>
              </a:tr>
            </a:tbl>
          </a:graphicData>
        </a:graphic>
      </p:graphicFrame>
      <p:sp>
        <p:nvSpPr>
          <p:cNvPr id="3" name="Title 2"/>
          <p:cNvSpPr>
            <a:spLocks noGrp="1"/>
          </p:cNvSpPr>
          <p:nvPr>
            <p:ph type="title"/>
          </p:nvPr>
        </p:nvSpPr>
        <p:spPr>
          <a:xfrm>
            <a:off x="285750" y="474463"/>
            <a:ext cx="6285945" cy="1361233"/>
          </a:xfrm>
        </p:spPr>
        <p:txBody>
          <a:bodyPr/>
          <a:lstStyle/>
          <a:p>
            <a:r>
              <a:rPr lang="en-GB" dirty="0" smtClean="0"/>
              <a:t>What are the differences between our preschool and nursery?</a:t>
            </a:r>
            <a:endParaRPr lang="en-GB" dirty="0"/>
          </a:p>
        </p:txBody>
      </p:sp>
      <p:graphicFrame>
        <p:nvGraphicFramePr>
          <p:cNvPr id="6" name="Table 5"/>
          <p:cNvGraphicFramePr>
            <a:graphicFrameLocks noGrp="1"/>
          </p:cNvGraphicFramePr>
          <p:nvPr>
            <p:extLst>
              <p:ext uri="{D42A27DB-BD31-4B8C-83A1-F6EECF244321}">
                <p14:modId xmlns:p14="http://schemas.microsoft.com/office/powerpoint/2010/main" val="3122244498"/>
              </p:ext>
            </p:extLst>
          </p:nvPr>
        </p:nvGraphicFramePr>
        <p:xfrm>
          <a:off x="283335" y="8100390"/>
          <a:ext cx="6439437" cy="864097"/>
        </p:xfrm>
        <a:graphic>
          <a:graphicData uri="http://schemas.openxmlformats.org/drawingml/2006/table">
            <a:tbl>
              <a:tblPr/>
              <a:tblGrid>
                <a:gridCol w="6439437"/>
              </a:tblGrid>
              <a:tr h="864097">
                <a:tc>
                  <a:txBody>
                    <a:bodyPr/>
                    <a:lstStyle/>
                    <a:p>
                      <a:pPr algn="ctr"/>
                      <a:r>
                        <a:rPr lang="en-GB" sz="1600" dirty="0" smtClean="0">
                          <a:solidFill>
                            <a:schemeClr val="tx2"/>
                          </a:solidFill>
                        </a:rPr>
                        <a:t>Our Nursery children also have the opportunities to take part in a Nativity</a:t>
                      </a:r>
                      <a:r>
                        <a:rPr lang="en-GB" sz="1600" baseline="0" dirty="0" smtClean="0">
                          <a:solidFill>
                            <a:schemeClr val="tx2"/>
                          </a:solidFill>
                        </a:rPr>
                        <a:t>, Sports Day, use of the Early Years outdoor play area at Hartsfield School in the Spring and Summer term and a trip</a:t>
                      </a:r>
                      <a:r>
                        <a:rPr lang="en-GB" baseline="0" dirty="0" smtClean="0">
                          <a:solidFill>
                            <a:schemeClr val="tx2"/>
                          </a:solidFill>
                        </a:rPr>
                        <a:t>.</a:t>
                      </a:r>
                      <a:endParaRPr lang="en-GB" dirty="0">
                        <a:solidFill>
                          <a:schemeClr val="tx2"/>
                        </a:solidFill>
                      </a:endParaRPr>
                    </a:p>
                  </a:txBody>
                  <a:tcPr>
                    <a:lnL w="12700" cmpd="sng">
                      <a:solidFill>
                        <a:schemeClr val="tx1"/>
                      </a:solidFill>
                      <a:prstDash val="solid"/>
                    </a:lnL>
                    <a:lnR w="12700" cmpd="sng">
                      <a:solidFill>
                        <a:schemeClr val="tx1"/>
                      </a:solidFill>
                      <a:prstDash val="solid"/>
                    </a:lnR>
                    <a:lnT w="12700" cmpd="sng">
                      <a:solidFill>
                        <a:schemeClr val="tx1"/>
                      </a:solidFill>
                      <a:prstDash val="solid"/>
                    </a:lnT>
                    <a:lnB w="12700" cmpd="sng">
                      <a:solidFill>
                        <a:schemeClr val="tx1"/>
                      </a:solidFill>
                      <a:prstDash val="solid"/>
                    </a:lnB>
                  </a:tcPr>
                </a:tc>
              </a:tr>
            </a:tbl>
          </a:graphicData>
        </a:graphic>
      </p:graphicFrame>
    </p:spTree>
    <p:extLst>
      <p:ext uri="{BB962C8B-B14F-4D97-AF65-F5344CB8AC3E}">
        <p14:creationId xmlns:p14="http://schemas.microsoft.com/office/powerpoint/2010/main" val="137996810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20000"/>
          </a:bodyPr>
          <a:lstStyle/>
          <a:p>
            <a:pPr lvl="0">
              <a:buClr>
                <a:srgbClr val="4F81BD"/>
              </a:buClr>
            </a:pPr>
            <a:r>
              <a:rPr lang="en-GB" sz="1600" dirty="0">
                <a:solidFill>
                  <a:srgbClr val="1F497D"/>
                </a:solidFill>
              </a:rPr>
              <a:t>We have procedures in place for the recording and sharing of information about you and your child that is compliant with the principles of the General Data Protection Regulations (2018) as follows</a:t>
            </a:r>
            <a:r>
              <a:rPr lang="en-GB" sz="1600" dirty="0" smtClean="0">
                <a:solidFill>
                  <a:srgbClr val="1F497D"/>
                </a:solidFill>
              </a:rPr>
              <a:t>:</a:t>
            </a:r>
          </a:p>
          <a:p>
            <a:pPr lvl="0">
              <a:buClr>
                <a:srgbClr val="4F81BD"/>
              </a:buClr>
            </a:pPr>
            <a:endParaRPr lang="en-GB" sz="1600" dirty="0">
              <a:solidFill>
                <a:srgbClr val="1F497D"/>
              </a:solidFill>
            </a:endParaRPr>
          </a:p>
          <a:p>
            <a:pPr marL="45720" lvl="0" indent="0">
              <a:buClr>
                <a:srgbClr val="4F81BD"/>
              </a:buClr>
              <a:buNone/>
            </a:pPr>
            <a:r>
              <a:rPr lang="en-GB" sz="1600" dirty="0">
                <a:solidFill>
                  <a:srgbClr val="1F497D"/>
                </a:solidFill>
              </a:rPr>
              <a:t>The data we collect is:</a:t>
            </a:r>
          </a:p>
          <a:p>
            <a:pPr marL="502920" lvl="0" indent="-457200">
              <a:buClr>
                <a:srgbClr val="4F81BD"/>
              </a:buClr>
              <a:buFont typeface="Wingdings 2" pitchFamily="18" charset="2"/>
              <a:buAutoNum type="arabicPeriod"/>
            </a:pPr>
            <a:r>
              <a:rPr lang="en-GB" sz="1600" dirty="0">
                <a:solidFill>
                  <a:srgbClr val="1F497D"/>
                </a:solidFill>
              </a:rPr>
              <a:t>Processed fairly, lawfully and in a transparent manner in relation to the data subject.</a:t>
            </a:r>
          </a:p>
          <a:p>
            <a:pPr marL="502920" lvl="0" indent="-457200">
              <a:buClr>
                <a:srgbClr val="4F81BD"/>
              </a:buClr>
              <a:buFont typeface="Wingdings 2" pitchFamily="18" charset="2"/>
              <a:buAutoNum type="arabicPeriod"/>
            </a:pPr>
            <a:r>
              <a:rPr lang="en-GB" sz="1600" dirty="0">
                <a:solidFill>
                  <a:srgbClr val="1F497D"/>
                </a:solidFill>
              </a:rPr>
              <a:t>Collected for specified, explicit and legitimate purposes and not further processed for other purposes incompatible with those purposes.</a:t>
            </a:r>
          </a:p>
          <a:p>
            <a:pPr marL="502920" lvl="0" indent="-457200">
              <a:buClr>
                <a:srgbClr val="4F81BD"/>
              </a:buClr>
              <a:buFont typeface="Wingdings 2" pitchFamily="18" charset="2"/>
              <a:buAutoNum type="arabicPeriod"/>
            </a:pPr>
            <a:r>
              <a:rPr lang="en-GB" sz="1600" dirty="0">
                <a:solidFill>
                  <a:srgbClr val="1F497D"/>
                </a:solidFill>
              </a:rPr>
              <a:t>Adequate, relevant and limited to what is necessary in relation to the purposes for which data is processed.</a:t>
            </a:r>
          </a:p>
          <a:p>
            <a:pPr marL="502920" lvl="0" indent="-457200">
              <a:buClr>
                <a:srgbClr val="4F81BD"/>
              </a:buClr>
              <a:buFont typeface="Wingdings 2" pitchFamily="18" charset="2"/>
              <a:buAutoNum type="arabicPeriod"/>
            </a:pPr>
            <a:r>
              <a:rPr lang="en-GB" sz="1600" dirty="0">
                <a:solidFill>
                  <a:srgbClr val="1F497D"/>
                </a:solidFill>
              </a:rPr>
              <a:t>Accurate and, where necessary, kept up to date.</a:t>
            </a:r>
          </a:p>
          <a:p>
            <a:pPr marL="502920" lvl="0" indent="-457200">
              <a:buClr>
                <a:srgbClr val="4F81BD"/>
              </a:buClr>
              <a:buFont typeface="Wingdings 2" pitchFamily="18" charset="2"/>
              <a:buAutoNum type="arabicPeriod"/>
            </a:pPr>
            <a:r>
              <a:rPr lang="en-GB" sz="1600" dirty="0">
                <a:solidFill>
                  <a:srgbClr val="1F497D"/>
                </a:solidFill>
              </a:rPr>
              <a:t>Kept in a form that permits identification of data subjects for no longer than is necessary for the purposes for which the personal data is processed.</a:t>
            </a:r>
          </a:p>
          <a:p>
            <a:pPr marL="502920" lvl="0" indent="-457200">
              <a:buClr>
                <a:srgbClr val="4F81BD"/>
              </a:buClr>
              <a:buFont typeface="Wingdings 2" pitchFamily="18" charset="2"/>
              <a:buAutoNum type="arabicPeriod"/>
            </a:pPr>
            <a:r>
              <a:rPr lang="en-GB" sz="1600" dirty="0">
                <a:solidFill>
                  <a:srgbClr val="1F497D"/>
                </a:solidFill>
              </a:rPr>
              <a:t>Processed in a way that ensures appropriate security of the personal data including protection against unauthorised or unlawful processing and against accidental loss, destruction or damage, using appropriate technical or organisational measures.</a:t>
            </a:r>
          </a:p>
          <a:p>
            <a:pPr marL="502920" lvl="0" indent="-457200">
              <a:buClr>
                <a:srgbClr val="4F81BD"/>
              </a:buClr>
              <a:buFont typeface="Wingdings 2" pitchFamily="18" charset="2"/>
              <a:buAutoNum type="arabicPeriod"/>
            </a:pPr>
            <a:endParaRPr lang="en-GB" sz="1600" dirty="0">
              <a:solidFill>
                <a:srgbClr val="1F497D"/>
              </a:solidFill>
            </a:endParaRPr>
          </a:p>
          <a:p>
            <a:pPr marL="45720" lvl="0" indent="0">
              <a:buClr>
                <a:srgbClr val="4F81BD"/>
              </a:buClr>
              <a:buNone/>
            </a:pPr>
            <a:r>
              <a:rPr lang="en-GB" sz="1600" dirty="0">
                <a:solidFill>
                  <a:srgbClr val="1F497D"/>
                </a:solidFill>
              </a:rPr>
              <a:t>When you register your child with us, we will provide you with a privacy notice that gives you further details of how we fulfil our obligations with regard to your data.</a:t>
            </a:r>
          </a:p>
          <a:p>
            <a:endParaRPr lang="en-GB" dirty="0"/>
          </a:p>
        </p:txBody>
      </p:sp>
      <p:sp>
        <p:nvSpPr>
          <p:cNvPr id="3" name="Title 2"/>
          <p:cNvSpPr>
            <a:spLocks noGrp="1"/>
          </p:cNvSpPr>
          <p:nvPr>
            <p:ph type="title"/>
          </p:nvPr>
        </p:nvSpPr>
        <p:spPr/>
        <p:txBody>
          <a:bodyPr/>
          <a:lstStyle/>
          <a:p>
            <a:r>
              <a:rPr lang="en-GB" dirty="0"/>
              <a:t>Information we hold about you and your child</a:t>
            </a:r>
          </a:p>
        </p:txBody>
      </p:sp>
    </p:spTree>
    <p:extLst>
      <p:ext uri="{BB962C8B-B14F-4D97-AF65-F5344CB8AC3E}">
        <p14:creationId xmlns:p14="http://schemas.microsoft.com/office/powerpoint/2010/main" val="324562238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ChangeArrowheads="1"/>
          </p:cNvSpPr>
          <p:nvPr/>
        </p:nvSpPr>
        <p:spPr bwMode="auto">
          <a:xfrm>
            <a:off x="260648" y="-137174"/>
            <a:ext cx="6408712" cy="757130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pPr>
            <a:endParaRPr kumimoji="0" lang="en-US" altLang="en-US" b="1" i="0" u="none" strike="noStrike" cap="none" normalizeH="0" baseline="0" dirty="0" smtClean="0">
              <a:ln>
                <a:noFill/>
              </a:ln>
              <a:solidFill>
                <a:schemeClr val="tx1"/>
              </a:solidFill>
              <a:effectLst/>
              <a:ea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b="1" i="0" u="none" strike="noStrike" cap="none" normalizeH="0" baseline="0" dirty="0" smtClean="0">
                <a:ln>
                  <a:noFill/>
                </a:ln>
                <a:solidFill>
                  <a:schemeClr val="tx1"/>
                </a:solidFill>
                <a:effectLst/>
                <a:ea typeface="Times New Roman" panose="02020603050405020304" pitchFamily="18" charset="0"/>
              </a:rPr>
              <a:t>COMPLAINTS PROCEDURE</a:t>
            </a:r>
          </a:p>
          <a:p>
            <a:pPr marL="0" marR="0" lvl="0" indent="0" algn="ctr" defTabSz="914400" rtl="0" eaLnBrk="0" fontAlgn="base" latinLnBrk="0" hangingPunct="0">
              <a:lnSpc>
                <a:spcPct val="100000"/>
              </a:lnSpc>
              <a:spcBef>
                <a:spcPct val="0"/>
              </a:spcBef>
              <a:spcAft>
                <a:spcPct val="0"/>
              </a:spcAft>
              <a:buClrTx/>
              <a:buSzTx/>
              <a:buFontTx/>
              <a:buNone/>
              <a:tabLst/>
            </a:pPr>
            <a:endParaRPr kumimoji="0" lang="en-GB" altLang="en-US" b="0" i="0" u="none" strike="noStrike" cap="none" normalizeH="0" baseline="0" dirty="0" smtClean="0">
              <a:ln>
                <a:noFill/>
              </a:ln>
              <a:solidFill>
                <a:schemeClr val="tx1"/>
              </a:solidFill>
              <a:effectLst/>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b="0" i="0" u="none" strike="noStrike" cap="none" normalizeH="0" baseline="0" dirty="0" smtClean="0">
                <a:ln>
                  <a:noFill/>
                </a:ln>
                <a:solidFill>
                  <a:schemeClr val="tx1"/>
                </a:solidFill>
                <a:effectLst/>
                <a:ea typeface="Times New Roman" panose="02020603050405020304" pitchFamily="18" charset="0"/>
              </a:rPr>
              <a:t>Should any parent/guardian have cause for complaint,</a:t>
            </a:r>
            <a:endParaRPr kumimoji="0" lang="en-GB" altLang="en-US" b="0" i="0" u="none" strike="noStrike" cap="none" normalizeH="0" baseline="0" dirty="0" smtClean="0">
              <a:ln>
                <a:noFill/>
              </a:ln>
              <a:solidFill>
                <a:schemeClr val="tx1"/>
              </a:solidFill>
              <a:effectLst/>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b="0" i="0" u="none" strike="noStrike" cap="none" normalizeH="0" baseline="0" dirty="0" smtClean="0">
                <a:ln>
                  <a:noFill/>
                </a:ln>
                <a:solidFill>
                  <a:schemeClr val="tx1"/>
                </a:solidFill>
                <a:effectLst/>
                <a:ea typeface="Times New Roman" panose="02020603050405020304" pitchFamily="18" charset="0"/>
              </a:rPr>
              <a:t>please consult the </a:t>
            </a:r>
            <a:r>
              <a:rPr lang="en-US" altLang="en-US" dirty="0" smtClean="0">
                <a:ea typeface="Times New Roman" panose="02020603050405020304" pitchFamily="18" charset="0"/>
              </a:rPr>
              <a:t>Setting</a:t>
            </a:r>
            <a:r>
              <a:rPr kumimoji="0" lang="en-US" altLang="en-US" b="0" i="0" u="none" strike="noStrike" cap="none" normalizeH="0" baseline="0" dirty="0" smtClean="0">
                <a:ln>
                  <a:noFill/>
                </a:ln>
                <a:solidFill>
                  <a:schemeClr val="tx1"/>
                </a:solidFill>
                <a:effectLst/>
                <a:ea typeface="Times New Roman" panose="02020603050405020304" pitchFamily="18" charset="0"/>
              </a:rPr>
              <a:t> Manager in the first instance.</a:t>
            </a:r>
          </a:p>
          <a:p>
            <a:pPr marL="0" marR="0" lvl="0" indent="0" algn="ctr" defTabSz="914400" rtl="0" eaLnBrk="0" fontAlgn="base" latinLnBrk="0" hangingPunct="0">
              <a:lnSpc>
                <a:spcPct val="100000"/>
              </a:lnSpc>
              <a:spcBef>
                <a:spcPct val="0"/>
              </a:spcBef>
              <a:spcAft>
                <a:spcPct val="0"/>
              </a:spcAft>
              <a:buClrTx/>
              <a:buSzTx/>
              <a:buFontTx/>
              <a:buNone/>
              <a:tabLst/>
            </a:pPr>
            <a:endParaRPr kumimoji="0" lang="en-GB" altLang="en-US" b="0" i="0" u="none" strike="noStrike" cap="none" normalizeH="0" baseline="0" dirty="0" smtClean="0">
              <a:ln>
                <a:noFill/>
              </a:ln>
              <a:solidFill>
                <a:schemeClr val="tx1"/>
              </a:solidFill>
              <a:effectLst/>
            </a:endParaRPr>
          </a:p>
          <a:p>
            <a:pPr marL="0" marR="0" lvl="0" indent="0" algn="ctr" defTabSz="914400" rtl="0" eaLnBrk="0" fontAlgn="base" latinLnBrk="0" hangingPunct="0">
              <a:lnSpc>
                <a:spcPct val="100000"/>
              </a:lnSpc>
              <a:spcBef>
                <a:spcPct val="0"/>
              </a:spcBef>
              <a:spcAft>
                <a:spcPct val="0"/>
              </a:spcAft>
              <a:buClrTx/>
              <a:buSzTx/>
              <a:buFontTx/>
              <a:buNone/>
              <a:tabLst/>
            </a:pPr>
            <a:endParaRPr kumimoji="0" lang="en-GB" altLang="en-US" b="0" i="0" u="none" strike="noStrike" cap="none" normalizeH="0" baseline="0" dirty="0" smtClean="0">
              <a:ln>
                <a:noFill/>
              </a:ln>
              <a:solidFill>
                <a:schemeClr val="tx1"/>
              </a:solidFill>
              <a:effectLst/>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b="0" i="0" u="none" strike="noStrike" cap="none" normalizeH="0" baseline="0" dirty="0" smtClean="0">
                <a:ln>
                  <a:noFill/>
                </a:ln>
                <a:solidFill>
                  <a:schemeClr val="tx1"/>
                </a:solidFill>
                <a:effectLst/>
                <a:ea typeface="Times New Roman" panose="02020603050405020304" pitchFamily="18" charset="0"/>
              </a:rPr>
              <a:t>If you feel your complaint has not been dealt with</a:t>
            </a:r>
            <a:endParaRPr kumimoji="0" lang="en-GB" altLang="en-US" b="0" i="0" u="none" strike="noStrike" cap="none" normalizeH="0" baseline="0" dirty="0" smtClean="0">
              <a:ln>
                <a:noFill/>
              </a:ln>
              <a:solidFill>
                <a:schemeClr val="tx1"/>
              </a:solidFill>
              <a:effectLst/>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b="0" i="0" u="none" strike="noStrike" cap="none" normalizeH="0" baseline="0" dirty="0" smtClean="0">
                <a:ln>
                  <a:noFill/>
                </a:ln>
                <a:solidFill>
                  <a:schemeClr val="tx1"/>
                </a:solidFill>
                <a:effectLst/>
                <a:ea typeface="Times New Roman" panose="02020603050405020304" pitchFamily="18" charset="0"/>
              </a:rPr>
              <a:t>satisfactorily, please contact</a:t>
            </a:r>
            <a:endParaRPr kumimoji="0" lang="en-GB" altLang="en-US" b="0" i="0" u="none" strike="noStrike" cap="none" normalizeH="0" baseline="0" dirty="0" smtClean="0">
              <a:ln>
                <a:noFill/>
              </a:ln>
              <a:solidFill>
                <a:schemeClr val="tx1"/>
              </a:solidFill>
              <a:effectLst/>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b="0" i="0" u="none" strike="noStrike" cap="none" normalizeH="0" baseline="0" dirty="0" smtClean="0">
                <a:ln>
                  <a:noFill/>
                </a:ln>
                <a:solidFill>
                  <a:schemeClr val="tx1"/>
                </a:solidFill>
                <a:effectLst/>
                <a:ea typeface="Times New Roman" panose="02020603050405020304" pitchFamily="18" charset="0"/>
              </a:rPr>
              <a:t>Merry Go Round Management Committee Secretary:</a:t>
            </a:r>
          </a:p>
          <a:p>
            <a:pPr marL="0" marR="0" lvl="0" indent="0" algn="ctr" defTabSz="914400" rtl="0" eaLnBrk="0" fontAlgn="base" latinLnBrk="0" hangingPunct="0">
              <a:lnSpc>
                <a:spcPct val="100000"/>
              </a:lnSpc>
              <a:spcBef>
                <a:spcPct val="0"/>
              </a:spcBef>
              <a:spcAft>
                <a:spcPct val="0"/>
              </a:spcAft>
              <a:buClrTx/>
              <a:buSzTx/>
              <a:buFontTx/>
              <a:buNone/>
              <a:tabLst/>
            </a:pPr>
            <a:endParaRPr kumimoji="0" lang="en-GB" altLang="en-US" b="0" i="0" u="none" strike="noStrike" cap="none" normalizeH="0" baseline="0" dirty="0" smtClean="0">
              <a:ln>
                <a:noFill/>
              </a:ln>
              <a:solidFill>
                <a:schemeClr val="tx1"/>
              </a:solidFill>
              <a:effectLst/>
            </a:endParaRPr>
          </a:p>
          <a:p>
            <a:pPr marL="0" marR="0" lvl="0" indent="0" algn="ctr" defTabSz="914400" rtl="0" eaLnBrk="0" fontAlgn="base" latinLnBrk="0" hangingPunct="0">
              <a:lnSpc>
                <a:spcPct val="100000"/>
              </a:lnSpc>
              <a:spcBef>
                <a:spcPct val="0"/>
              </a:spcBef>
              <a:spcAft>
                <a:spcPct val="0"/>
              </a:spcAft>
              <a:buClrTx/>
              <a:buSzTx/>
              <a:buFontTx/>
              <a:buNone/>
              <a:tabLst/>
            </a:pPr>
            <a:r>
              <a:rPr lang="en-US" altLang="en-US" dirty="0" smtClean="0">
                <a:ea typeface="Times New Roman" panose="02020603050405020304" pitchFamily="18" charset="0"/>
              </a:rPr>
              <a:t>Alison Gentle 07921 895828</a:t>
            </a:r>
          </a:p>
          <a:p>
            <a:pPr marL="0" marR="0" lvl="0" indent="0" algn="ctr" defTabSz="914400" rtl="0" eaLnBrk="0" fontAlgn="base" latinLnBrk="0" hangingPunct="0">
              <a:lnSpc>
                <a:spcPct val="100000"/>
              </a:lnSpc>
              <a:spcBef>
                <a:spcPct val="0"/>
              </a:spcBef>
              <a:spcAft>
                <a:spcPct val="0"/>
              </a:spcAft>
              <a:buClrTx/>
              <a:buSzTx/>
              <a:buFontTx/>
              <a:buNone/>
              <a:tabLst/>
            </a:pPr>
            <a:endParaRPr lang="en-US" altLang="en-US" dirty="0" smtClean="0">
              <a:ea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pPr>
            <a:endParaRPr kumimoji="0" lang="en-US" altLang="en-US" b="0" i="0" u="none" strike="noStrike" cap="none" normalizeH="0" baseline="0" dirty="0" smtClean="0">
              <a:ln>
                <a:noFill/>
              </a:ln>
              <a:solidFill>
                <a:schemeClr val="tx1"/>
              </a:solidFill>
              <a:effectLst/>
              <a:ea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pPr>
            <a:endParaRPr lang="en-US" altLang="en-US" dirty="0">
              <a:ea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pPr>
            <a:endParaRPr kumimoji="0" lang="en-US" altLang="en-US" b="0" i="0" u="none" strike="noStrike" cap="none" normalizeH="0" baseline="0" dirty="0" smtClean="0">
              <a:ln>
                <a:noFill/>
              </a:ln>
              <a:solidFill>
                <a:schemeClr val="tx1"/>
              </a:solidFill>
              <a:effectLst/>
              <a:ea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b="0" i="0" u="none" strike="noStrike" cap="none" normalizeH="0" baseline="0" dirty="0" smtClean="0">
                <a:ln>
                  <a:noFill/>
                </a:ln>
                <a:solidFill>
                  <a:schemeClr val="tx1"/>
                </a:solidFill>
                <a:effectLst/>
                <a:ea typeface="Times New Roman" panose="02020603050405020304" pitchFamily="18" charset="0"/>
              </a:rPr>
              <a:t>Finally, if you still feel aggrieved please contact </a:t>
            </a:r>
            <a:endParaRPr kumimoji="0" lang="en-GB" altLang="en-US" b="0" i="0" u="none" strike="noStrike" cap="none" normalizeH="0" baseline="0" dirty="0" smtClean="0">
              <a:ln>
                <a:noFill/>
              </a:ln>
              <a:solidFill>
                <a:schemeClr val="tx1"/>
              </a:solidFill>
              <a:effectLst/>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b="0" i="0" u="none" strike="noStrike" cap="none" normalizeH="0" baseline="0" dirty="0" smtClean="0">
                <a:ln>
                  <a:noFill/>
                </a:ln>
                <a:solidFill>
                  <a:schemeClr val="tx1"/>
                </a:solidFill>
                <a:effectLst/>
                <a:ea typeface="Times New Roman" panose="02020603050405020304" pitchFamily="18" charset="0"/>
              </a:rPr>
              <a:t>OFSTED at the following address:</a:t>
            </a:r>
          </a:p>
          <a:p>
            <a:pPr marL="0" marR="0" lvl="0" indent="0" algn="ctr" defTabSz="914400" rtl="0" eaLnBrk="0" fontAlgn="base" latinLnBrk="0" hangingPunct="0">
              <a:lnSpc>
                <a:spcPct val="100000"/>
              </a:lnSpc>
              <a:spcBef>
                <a:spcPct val="0"/>
              </a:spcBef>
              <a:spcAft>
                <a:spcPct val="0"/>
              </a:spcAft>
              <a:buClrTx/>
              <a:buSzTx/>
              <a:buFontTx/>
              <a:buNone/>
              <a:tabLst/>
            </a:pPr>
            <a:endParaRPr kumimoji="0" lang="en-GB" altLang="en-US" b="0" i="0" u="none" strike="noStrike" cap="none" normalizeH="0" baseline="0" dirty="0" smtClean="0">
              <a:ln>
                <a:noFill/>
              </a:ln>
              <a:solidFill>
                <a:schemeClr val="tx1"/>
              </a:solidFill>
              <a:effectLst/>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b="0" i="0" u="none" strike="noStrike" cap="none" normalizeH="0" baseline="0" dirty="0" smtClean="0">
                <a:ln>
                  <a:noFill/>
                </a:ln>
                <a:solidFill>
                  <a:schemeClr val="tx1"/>
                </a:solidFill>
                <a:effectLst/>
                <a:ea typeface="Times New Roman" panose="02020603050405020304" pitchFamily="18" charset="0"/>
              </a:rPr>
              <a:t>Applications, Regulatory and Contact (ARC) Team</a:t>
            </a:r>
            <a:endParaRPr kumimoji="0" lang="en-GB" altLang="en-US" b="0" i="0" u="none" strike="noStrike" cap="none" normalizeH="0" baseline="0" dirty="0" smtClean="0">
              <a:ln>
                <a:noFill/>
              </a:ln>
              <a:solidFill>
                <a:schemeClr val="tx1"/>
              </a:solidFill>
              <a:effectLst/>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b="0" i="0" u="none" strike="noStrike" cap="none" normalizeH="0" baseline="0" dirty="0" smtClean="0">
                <a:ln>
                  <a:noFill/>
                </a:ln>
                <a:solidFill>
                  <a:schemeClr val="tx1"/>
                </a:solidFill>
                <a:effectLst/>
                <a:ea typeface="Times New Roman" panose="02020603050405020304" pitchFamily="18" charset="0"/>
              </a:rPr>
              <a:t>OFSTED</a:t>
            </a:r>
            <a:endParaRPr kumimoji="0" lang="en-GB" altLang="en-US" b="0" i="0" u="none" strike="noStrike" cap="none" normalizeH="0" baseline="0" dirty="0" smtClean="0">
              <a:ln>
                <a:noFill/>
              </a:ln>
              <a:solidFill>
                <a:schemeClr val="tx1"/>
              </a:solidFill>
              <a:effectLst/>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b="0" i="0" u="none" strike="noStrike" cap="none" normalizeH="0" baseline="0" dirty="0" smtClean="0">
                <a:ln>
                  <a:noFill/>
                </a:ln>
                <a:solidFill>
                  <a:schemeClr val="tx1"/>
                </a:solidFill>
                <a:effectLst/>
                <a:ea typeface="Times New Roman" panose="02020603050405020304" pitchFamily="18" charset="0"/>
              </a:rPr>
              <a:t>Piccadilly Gate</a:t>
            </a:r>
            <a:endParaRPr kumimoji="0" lang="en-GB" altLang="en-US" b="0" i="0" u="none" strike="noStrike" cap="none" normalizeH="0" baseline="0" dirty="0" smtClean="0">
              <a:ln>
                <a:noFill/>
              </a:ln>
              <a:solidFill>
                <a:schemeClr val="tx1"/>
              </a:solidFill>
              <a:effectLst/>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b="0" i="0" u="none" strike="noStrike" cap="none" normalizeH="0" baseline="0" dirty="0" smtClean="0">
                <a:ln>
                  <a:noFill/>
                </a:ln>
                <a:solidFill>
                  <a:schemeClr val="tx1"/>
                </a:solidFill>
                <a:effectLst/>
                <a:ea typeface="Times New Roman" panose="02020603050405020304" pitchFamily="18" charset="0"/>
              </a:rPr>
              <a:t>Store Street</a:t>
            </a:r>
            <a:endParaRPr kumimoji="0" lang="en-GB" altLang="en-US" b="0" i="0" u="none" strike="noStrike" cap="none" normalizeH="0" baseline="0" dirty="0" smtClean="0">
              <a:ln>
                <a:noFill/>
              </a:ln>
              <a:solidFill>
                <a:schemeClr val="tx1"/>
              </a:solidFill>
              <a:effectLst/>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b="0" i="0" u="none" strike="noStrike" cap="none" normalizeH="0" baseline="0" dirty="0" smtClean="0">
                <a:ln>
                  <a:noFill/>
                </a:ln>
                <a:solidFill>
                  <a:schemeClr val="tx1"/>
                </a:solidFill>
                <a:effectLst/>
                <a:ea typeface="Times New Roman" panose="02020603050405020304" pitchFamily="18" charset="0"/>
              </a:rPr>
              <a:t>Manchester</a:t>
            </a:r>
            <a:endParaRPr kumimoji="0" lang="en-GB" altLang="en-US" b="0" i="0" u="none" strike="noStrike" cap="none" normalizeH="0" baseline="0" dirty="0" smtClean="0">
              <a:ln>
                <a:noFill/>
              </a:ln>
              <a:solidFill>
                <a:schemeClr val="tx1"/>
              </a:solidFill>
              <a:effectLst/>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b="0" i="0" u="none" strike="noStrike" cap="none" normalizeH="0" baseline="0" dirty="0" smtClean="0">
                <a:ln>
                  <a:noFill/>
                </a:ln>
                <a:solidFill>
                  <a:schemeClr val="tx1"/>
                </a:solidFill>
                <a:effectLst/>
                <a:ea typeface="Times New Roman" panose="02020603050405020304" pitchFamily="18" charset="0"/>
              </a:rPr>
              <a:t>M1 2WD</a:t>
            </a:r>
            <a:endParaRPr kumimoji="0" lang="en-GB" altLang="en-US" b="0" i="0" u="none" strike="noStrike" cap="none" normalizeH="0" baseline="0" dirty="0" smtClean="0">
              <a:ln>
                <a:noFill/>
              </a:ln>
              <a:solidFill>
                <a:schemeClr val="tx1"/>
              </a:solidFill>
              <a:effectLst/>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b="0" i="0" u="none" strike="noStrike" cap="none" normalizeH="0" baseline="0" dirty="0" smtClean="0">
                <a:ln>
                  <a:noFill/>
                </a:ln>
                <a:solidFill>
                  <a:schemeClr val="tx1"/>
                </a:solidFill>
                <a:effectLst/>
                <a:ea typeface="Times New Roman" panose="02020603050405020304" pitchFamily="18" charset="0"/>
              </a:rPr>
              <a:t>Tel: 0300 123 1231</a:t>
            </a:r>
            <a:endParaRPr kumimoji="0" lang="en-GB" altLang="en-US" b="0" i="0" u="none" strike="noStrike" cap="none" normalizeH="0" baseline="0" dirty="0" smtClean="0">
              <a:ln>
                <a:noFill/>
              </a:ln>
              <a:solidFill>
                <a:schemeClr val="tx1"/>
              </a:solidFill>
              <a:effectLst/>
            </a:endParaRPr>
          </a:p>
          <a:p>
            <a:pPr marL="0" marR="0" lvl="0" indent="0" algn="ctr" defTabSz="914400" rtl="0" eaLnBrk="0" fontAlgn="base" latinLnBrk="0" hangingPunct="0">
              <a:lnSpc>
                <a:spcPct val="100000"/>
              </a:lnSpc>
              <a:spcBef>
                <a:spcPct val="0"/>
              </a:spcBef>
              <a:spcAft>
                <a:spcPct val="0"/>
              </a:spcAft>
              <a:buClrTx/>
              <a:buSzTx/>
              <a:buFontTx/>
              <a:buNone/>
              <a:tabLst/>
            </a:pPr>
            <a:endParaRPr kumimoji="0" lang="en-GB" altLang="en-US" b="0" i="0" u="none" strike="noStrike" cap="none" normalizeH="0" baseline="0" dirty="0" smtClean="0">
              <a:ln>
                <a:noFill/>
              </a:ln>
              <a:solidFill>
                <a:schemeClr val="tx1"/>
              </a:solidFill>
              <a:effectLst/>
            </a:endParaRPr>
          </a:p>
        </p:txBody>
      </p:sp>
    </p:spTree>
    <p:extLst>
      <p:ext uri="{BB962C8B-B14F-4D97-AF65-F5344CB8AC3E}">
        <p14:creationId xmlns:p14="http://schemas.microsoft.com/office/powerpoint/2010/main" val="133207529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85750" y="2195736"/>
            <a:ext cx="6305920" cy="6948264"/>
          </a:xfrm>
        </p:spPr>
        <p:txBody>
          <a:bodyPr>
            <a:normAutofit fontScale="62500" lnSpcReduction="20000"/>
          </a:bodyPr>
          <a:lstStyle/>
          <a:p>
            <a:pPr marL="45720" indent="0">
              <a:buNone/>
            </a:pPr>
            <a:r>
              <a:rPr lang="en-GB" dirty="0" smtClean="0"/>
              <a:t>We know how important your child is and aim to deliver the highest quality of care and education to help them achieve their best.</a:t>
            </a:r>
          </a:p>
          <a:p>
            <a:pPr marL="45720" indent="0">
              <a:buNone/>
            </a:pPr>
            <a:endParaRPr lang="en-GB" dirty="0" smtClean="0"/>
          </a:p>
          <a:p>
            <a:pPr marL="45720" indent="0">
              <a:buNone/>
            </a:pPr>
            <a:r>
              <a:rPr lang="en-GB" dirty="0" smtClean="0"/>
              <a:t>Our setting aims to:</a:t>
            </a:r>
          </a:p>
          <a:p>
            <a:r>
              <a:rPr lang="en-GB" dirty="0"/>
              <a:t>p</a:t>
            </a:r>
            <a:r>
              <a:rPr lang="en-GB" dirty="0" smtClean="0"/>
              <a:t>rovide high quality care and education for children below statutory school age;</a:t>
            </a:r>
          </a:p>
          <a:p>
            <a:r>
              <a:rPr lang="en-GB" dirty="0"/>
              <a:t>w</a:t>
            </a:r>
            <a:r>
              <a:rPr lang="en-GB" dirty="0" smtClean="0"/>
              <a:t>ork in partnership with parents to help children to learn and develop;</a:t>
            </a:r>
          </a:p>
          <a:p>
            <a:r>
              <a:rPr lang="en-GB" dirty="0"/>
              <a:t>a</a:t>
            </a:r>
            <a:r>
              <a:rPr lang="en-GB" dirty="0" smtClean="0"/>
              <a:t>dd to the life and well-being of the local community; and</a:t>
            </a:r>
          </a:p>
          <a:p>
            <a:r>
              <a:rPr lang="en-GB" dirty="0"/>
              <a:t>o</a:t>
            </a:r>
            <a:r>
              <a:rPr lang="en-GB" dirty="0" smtClean="0"/>
              <a:t>ffer children and their parents a service that promotes equality and values</a:t>
            </a:r>
          </a:p>
          <a:p>
            <a:pPr marL="45720" indent="0">
              <a:buNone/>
            </a:pPr>
            <a:endParaRPr lang="en-GB" dirty="0" smtClean="0"/>
          </a:p>
          <a:p>
            <a:pPr marL="45720" indent="0">
              <a:buNone/>
            </a:pPr>
            <a:r>
              <a:rPr lang="en-US" dirty="0" smtClean="0"/>
              <a:t>Parents </a:t>
            </a:r>
            <a:r>
              <a:rPr lang="en-US" dirty="0"/>
              <a:t>are regarded as members of our setting who have full participatory rights. These include a right to be;</a:t>
            </a:r>
            <a:endParaRPr lang="en-GB" dirty="0"/>
          </a:p>
          <a:p>
            <a:pPr marL="45720" indent="0">
              <a:buNone/>
            </a:pPr>
            <a:r>
              <a:rPr lang="en-US" b="1" dirty="0"/>
              <a:t> </a:t>
            </a:r>
            <a:endParaRPr lang="en-GB" dirty="0"/>
          </a:p>
          <a:p>
            <a:pPr lvl="0"/>
            <a:r>
              <a:rPr lang="en-US" dirty="0"/>
              <a:t>valued and respected;</a:t>
            </a:r>
            <a:endParaRPr lang="en-GB" dirty="0"/>
          </a:p>
          <a:p>
            <a:pPr lvl="0"/>
            <a:r>
              <a:rPr lang="en-US" dirty="0"/>
              <a:t>kept informed;</a:t>
            </a:r>
            <a:endParaRPr lang="en-GB" dirty="0"/>
          </a:p>
          <a:p>
            <a:pPr lvl="0"/>
            <a:r>
              <a:rPr lang="en-US" dirty="0"/>
              <a:t>consulted;</a:t>
            </a:r>
            <a:endParaRPr lang="en-GB" dirty="0"/>
          </a:p>
          <a:p>
            <a:pPr lvl="0"/>
            <a:r>
              <a:rPr lang="en-US" dirty="0"/>
              <a:t>involved; and</a:t>
            </a:r>
            <a:endParaRPr lang="en-GB" dirty="0"/>
          </a:p>
          <a:p>
            <a:pPr lvl="0"/>
            <a:r>
              <a:rPr lang="en-US" dirty="0"/>
              <a:t>included at all levels.</a:t>
            </a:r>
            <a:endParaRPr lang="en-GB" dirty="0"/>
          </a:p>
          <a:p>
            <a:pPr marL="45720" indent="0">
              <a:buNone/>
            </a:pPr>
            <a:r>
              <a:rPr lang="en-US" b="1" dirty="0"/>
              <a:t> </a:t>
            </a:r>
            <a:endParaRPr lang="en-GB" dirty="0"/>
          </a:p>
          <a:p>
            <a:pPr marL="45720" indent="0">
              <a:buNone/>
            </a:pPr>
            <a:r>
              <a:rPr lang="en-US" dirty="0"/>
              <a:t> </a:t>
            </a:r>
            <a:r>
              <a:rPr lang="en-US" dirty="0" smtClean="0"/>
              <a:t>We </a:t>
            </a:r>
            <a:r>
              <a:rPr lang="en-US" dirty="0"/>
              <a:t>aim to ensure that each child;</a:t>
            </a:r>
            <a:endParaRPr lang="en-GB" dirty="0"/>
          </a:p>
          <a:p>
            <a:pPr marL="45720" indent="0">
              <a:buNone/>
            </a:pPr>
            <a:r>
              <a:rPr lang="en-US" b="1" dirty="0"/>
              <a:t> </a:t>
            </a:r>
            <a:endParaRPr lang="en-GB" dirty="0"/>
          </a:p>
          <a:p>
            <a:pPr lvl="0"/>
            <a:r>
              <a:rPr lang="en-US" dirty="0"/>
              <a:t>is in a safe and stimulating environment;</a:t>
            </a:r>
            <a:endParaRPr lang="en-GB" dirty="0"/>
          </a:p>
          <a:p>
            <a:pPr lvl="0"/>
            <a:r>
              <a:rPr lang="en-US" dirty="0"/>
              <a:t>is given generous care and attention, because of our ratio of qualified staff to </a:t>
            </a:r>
            <a:r>
              <a:rPr lang="en-US" dirty="0" smtClean="0"/>
              <a:t>children, as well as volunteer ;</a:t>
            </a:r>
            <a:endParaRPr lang="en-GB" dirty="0"/>
          </a:p>
          <a:p>
            <a:pPr lvl="0"/>
            <a:r>
              <a:rPr lang="en-US" dirty="0"/>
              <a:t>has the chance to join with other children and adults to live, play, work and learn together;</a:t>
            </a:r>
            <a:endParaRPr lang="en-GB" dirty="0"/>
          </a:p>
          <a:p>
            <a:pPr lvl="0"/>
            <a:r>
              <a:rPr lang="en-US" dirty="0"/>
              <a:t>is helped to take forward his/her learning and development by being helped to build on what he/she already knows and can do;</a:t>
            </a:r>
            <a:endParaRPr lang="en-GB" dirty="0"/>
          </a:p>
          <a:p>
            <a:pPr lvl="0"/>
            <a:r>
              <a:rPr lang="en-US" dirty="0"/>
              <a:t>has a personal key person who makes sure each child makes satisfying progress;</a:t>
            </a:r>
            <a:endParaRPr lang="en-GB" dirty="0"/>
          </a:p>
          <a:p>
            <a:pPr lvl="0"/>
            <a:r>
              <a:rPr lang="en-US" dirty="0"/>
              <a:t>is in a setting that sees parents as partners in helping each child to learn and develop; and</a:t>
            </a:r>
            <a:endParaRPr lang="en-GB" dirty="0"/>
          </a:p>
          <a:p>
            <a:pPr lvl="0"/>
            <a:r>
              <a:rPr lang="en-US" dirty="0"/>
              <a:t>is in a setting in which parents help to shape the service it offers.</a:t>
            </a:r>
            <a:endParaRPr lang="en-GB" dirty="0"/>
          </a:p>
          <a:p>
            <a:pPr marL="45720" indent="0">
              <a:buNone/>
            </a:pPr>
            <a:endParaRPr lang="en-GB" dirty="0"/>
          </a:p>
          <a:p>
            <a:endParaRPr lang="en-GB" dirty="0"/>
          </a:p>
        </p:txBody>
      </p:sp>
      <p:sp>
        <p:nvSpPr>
          <p:cNvPr id="3" name="Title 2"/>
          <p:cNvSpPr>
            <a:spLocks noGrp="1"/>
          </p:cNvSpPr>
          <p:nvPr>
            <p:ph type="title"/>
          </p:nvPr>
        </p:nvSpPr>
        <p:spPr/>
        <p:txBody>
          <a:bodyPr/>
          <a:lstStyle/>
          <a:p>
            <a:r>
              <a:rPr lang="en-GB" dirty="0" smtClean="0"/>
              <a:t>Our aims</a:t>
            </a:r>
            <a:endParaRPr lang="en-GB" dirty="0"/>
          </a:p>
        </p:txBody>
      </p:sp>
    </p:spTree>
    <p:extLst>
      <p:ext uri="{BB962C8B-B14F-4D97-AF65-F5344CB8AC3E}">
        <p14:creationId xmlns:p14="http://schemas.microsoft.com/office/powerpoint/2010/main" val="261615978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62500" lnSpcReduction="20000"/>
          </a:bodyPr>
          <a:lstStyle/>
          <a:p>
            <a:pPr marL="45720" indent="0">
              <a:buNone/>
            </a:pPr>
            <a:r>
              <a:rPr lang="en-GB" dirty="0" smtClean="0"/>
              <a:t>Provision for the development and learning of children from birth to five years is guided by the Early Years Foundation Stage. Our provision reflects the four overarching principles of the </a:t>
            </a:r>
            <a:r>
              <a:rPr lang="en-GB" i="1" dirty="0" smtClean="0"/>
              <a:t>Statutory Framework for the Early Years Foundation Stage </a:t>
            </a:r>
            <a:r>
              <a:rPr lang="en-GB" dirty="0" smtClean="0"/>
              <a:t>(</a:t>
            </a:r>
            <a:r>
              <a:rPr lang="en-GB" dirty="0" err="1" smtClean="0"/>
              <a:t>DfE</a:t>
            </a:r>
            <a:r>
              <a:rPr lang="en-GB" dirty="0" smtClean="0"/>
              <a:t> 2021):</a:t>
            </a:r>
          </a:p>
          <a:p>
            <a:pPr marL="45720" indent="0">
              <a:buNone/>
            </a:pPr>
            <a:endParaRPr lang="en-GB" dirty="0" smtClean="0"/>
          </a:p>
          <a:p>
            <a:r>
              <a:rPr lang="en-GB" i="1" dirty="0" smtClean="0"/>
              <a:t>A Unique Child</a:t>
            </a:r>
          </a:p>
          <a:p>
            <a:pPr marL="45720" indent="0">
              <a:buNone/>
            </a:pPr>
            <a:r>
              <a:rPr lang="en-GB" i="1" dirty="0" smtClean="0"/>
              <a:t>   </a:t>
            </a:r>
            <a:r>
              <a:rPr lang="en-GB" dirty="0" smtClean="0"/>
              <a:t>Every child is a unique child who is constantly </a:t>
            </a:r>
          </a:p>
          <a:p>
            <a:pPr marL="45720" indent="0">
              <a:buNone/>
            </a:pPr>
            <a:r>
              <a:rPr lang="en-GB" i="1" dirty="0"/>
              <a:t> </a:t>
            </a:r>
            <a:r>
              <a:rPr lang="en-GB" i="1" dirty="0" smtClean="0"/>
              <a:t>  </a:t>
            </a:r>
            <a:r>
              <a:rPr lang="en-GB" dirty="0" smtClean="0"/>
              <a:t>learning and can be resilient, capable,</a:t>
            </a:r>
          </a:p>
          <a:p>
            <a:pPr marL="45720" indent="0">
              <a:buNone/>
            </a:pPr>
            <a:r>
              <a:rPr lang="en-GB" dirty="0"/>
              <a:t> </a:t>
            </a:r>
            <a:r>
              <a:rPr lang="en-GB" dirty="0" smtClean="0"/>
              <a:t>  confident and self-assured.</a:t>
            </a:r>
          </a:p>
          <a:p>
            <a:pPr marL="45720" indent="0">
              <a:buNone/>
            </a:pPr>
            <a:endParaRPr lang="en-GB" dirty="0" smtClean="0"/>
          </a:p>
          <a:p>
            <a:r>
              <a:rPr lang="en-GB" i="1" dirty="0" smtClean="0"/>
              <a:t>Positive Relationships</a:t>
            </a:r>
          </a:p>
          <a:p>
            <a:pPr marL="45720" indent="0">
              <a:buNone/>
            </a:pPr>
            <a:r>
              <a:rPr lang="en-GB" i="1" dirty="0" smtClean="0"/>
              <a:t>    </a:t>
            </a:r>
            <a:r>
              <a:rPr lang="en-GB" dirty="0" smtClean="0"/>
              <a:t>Children learn to be strong and</a:t>
            </a:r>
            <a:endParaRPr lang="en-GB" dirty="0"/>
          </a:p>
          <a:p>
            <a:pPr marL="45720" indent="0">
              <a:buNone/>
            </a:pPr>
            <a:r>
              <a:rPr lang="en-GB" dirty="0" smtClean="0"/>
              <a:t>    independent through positive relationships.</a:t>
            </a:r>
          </a:p>
          <a:p>
            <a:pPr marL="45720" indent="0">
              <a:buNone/>
            </a:pPr>
            <a:endParaRPr lang="en-GB" dirty="0" smtClean="0"/>
          </a:p>
          <a:p>
            <a:r>
              <a:rPr lang="en-GB" i="1" dirty="0" smtClean="0"/>
              <a:t>Enabling Environments</a:t>
            </a:r>
          </a:p>
          <a:p>
            <a:pPr marL="45720" indent="0">
              <a:buNone/>
            </a:pPr>
            <a:r>
              <a:rPr lang="en-GB" i="1" dirty="0"/>
              <a:t> </a:t>
            </a:r>
            <a:r>
              <a:rPr lang="en-GB" i="1" dirty="0" smtClean="0"/>
              <a:t>   </a:t>
            </a:r>
            <a:r>
              <a:rPr lang="en-GB" dirty="0" smtClean="0"/>
              <a:t>Children learn and develop well in enabling</a:t>
            </a:r>
          </a:p>
          <a:p>
            <a:pPr marL="45720" indent="0">
              <a:buNone/>
            </a:pPr>
            <a:r>
              <a:rPr lang="en-GB" i="1" dirty="0"/>
              <a:t> </a:t>
            </a:r>
            <a:r>
              <a:rPr lang="en-GB" i="1" dirty="0" smtClean="0"/>
              <a:t>   </a:t>
            </a:r>
            <a:r>
              <a:rPr lang="en-GB" dirty="0" smtClean="0"/>
              <a:t>environments with teaching and support</a:t>
            </a:r>
          </a:p>
          <a:p>
            <a:pPr marL="45720" indent="0">
              <a:buNone/>
            </a:pPr>
            <a:r>
              <a:rPr lang="en-GB" dirty="0"/>
              <a:t> </a:t>
            </a:r>
            <a:r>
              <a:rPr lang="en-GB" dirty="0" smtClean="0"/>
              <a:t>   from adults, who respond to their </a:t>
            </a:r>
          </a:p>
          <a:p>
            <a:pPr marL="45720" indent="0">
              <a:buNone/>
            </a:pPr>
            <a:r>
              <a:rPr lang="en-GB" dirty="0"/>
              <a:t> </a:t>
            </a:r>
            <a:r>
              <a:rPr lang="en-GB" dirty="0" smtClean="0"/>
              <a:t>   individual interests and needs and help </a:t>
            </a:r>
          </a:p>
          <a:p>
            <a:pPr marL="45720" indent="0">
              <a:buNone/>
            </a:pPr>
            <a:r>
              <a:rPr lang="en-GB" dirty="0"/>
              <a:t> </a:t>
            </a:r>
            <a:r>
              <a:rPr lang="en-GB" dirty="0" smtClean="0"/>
              <a:t>   them to build their learning over time</a:t>
            </a:r>
          </a:p>
          <a:p>
            <a:pPr marL="45720" indent="0">
              <a:buNone/>
            </a:pPr>
            <a:r>
              <a:rPr lang="en-GB" dirty="0"/>
              <a:t> </a:t>
            </a:r>
            <a:r>
              <a:rPr lang="en-GB" dirty="0" smtClean="0"/>
              <a:t>   Children benefit from a strong partnership </a:t>
            </a:r>
          </a:p>
          <a:p>
            <a:pPr marL="45720" indent="0">
              <a:buNone/>
            </a:pPr>
            <a:r>
              <a:rPr lang="en-GB" dirty="0"/>
              <a:t> </a:t>
            </a:r>
            <a:r>
              <a:rPr lang="en-GB" dirty="0" smtClean="0"/>
              <a:t>   between practitioners, parents and/or carers.</a:t>
            </a:r>
          </a:p>
          <a:p>
            <a:pPr marL="45720" indent="0">
              <a:buNone/>
            </a:pPr>
            <a:endParaRPr lang="en-GB" dirty="0" smtClean="0"/>
          </a:p>
          <a:p>
            <a:r>
              <a:rPr lang="en-GB" i="1" dirty="0" smtClean="0"/>
              <a:t>Learning and Development</a:t>
            </a:r>
          </a:p>
          <a:p>
            <a:pPr marL="45720" indent="0">
              <a:buNone/>
            </a:pPr>
            <a:r>
              <a:rPr lang="en-GB" i="1" dirty="0"/>
              <a:t> </a:t>
            </a:r>
            <a:r>
              <a:rPr lang="en-GB" i="1" dirty="0" smtClean="0"/>
              <a:t>   </a:t>
            </a:r>
            <a:r>
              <a:rPr lang="en-GB" dirty="0" smtClean="0"/>
              <a:t>Children develop and learn at different rates. The</a:t>
            </a:r>
          </a:p>
          <a:p>
            <a:pPr marL="45720" indent="0">
              <a:buNone/>
            </a:pPr>
            <a:r>
              <a:rPr lang="en-GB" i="1" dirty="0"/>
              <a:t> </a:t>
            </a:r>
            <a:r>
              <a:rPr lang="en-GB" i="1" dirty="0" smtClean="0"/>
              <a:t>   </a:t>
            </a:r>
            <a:r>
              <a:rPr lang="en-GB" dirty="0" smtClean="0"/>
              <a:t>framework covers the education and care of all</a:t>
            </a:r>
          </a:p>
          <a:p>
            <a:pPr marL="45720" indent="0">
              <a:buNone/>
            </a:pPr>
            <a:r>
              <a:rPr lang="en-GB" dirty="0"/>
              <a:t> </a:t>
            </a:r>
            <a:r>
              <a:rPr lang="en-GB" dirty="0" smtClean="0"/>
              <a:t>   children in early years provision including children with </a:t>
            </a:r>
          </a:p>
          <a:p>
            <a:pPr marL="45720" indent="0">
              <a:buNone/>
            </a:pPr>
            <a:r>
              <a:rPr lang="en-GB" dirty="0"/>
              <a:t> </a:t>
            </a:r>
            <a:r>
              <a:rPr lang="en-GB" dirty="0" smtClean="0"/>
              <a:t>   special educational needs and disabilities (SEND).</a:t>
            </a:r>
          </a:p>
          <a:p>
            <a:pPr marL="45720" indent="0">
              <a:buNone/>
            </a:pPr>
            <a:r>
              <a:rPr lang="en-GB" i="1" dirty="0"/>
              <a:t> </a:t>
            </a:r>
            <a:r>
              <a:rPr lang="en-GB" i="1" dirty="0" smtClean="0"/>
              <a:t>  </a:t>
            </a:r>
          </a:p>
          <a:p>
            <a:endParaRPr lang="en-GB" dirty="0" smtClean="0"/>
          </a:p>
          <a:p>
            <a:pPr marL="45720" indent="0">
              <a:buNone/>
            </a:pPr>
            <a:endParaRPr lang="en-GB" i="1" dirty="0" smtClean="0"/>
          </a:p>
          <a:p>
            <a:pPr marL="45720" indent="0">
              <a:buNone/>
            </a:pPr>
            <a:endParaRPr lang="en-GB" dirty="0"/>
          </a:p>
        </p:txBody>
      </p:sp>
      <p:sp>
        <p:nvSpPr>
          <p:cNvPr id="3" name="Title 2"/>
          <p:cNvSpPr>
            <a:spLocks noGrp="1"/>
          </p:cNvSpPr>
          <p:nvPr>
            <p:ph type="title"/>
          </p:nvPr>
        </p:nvSpPr>
        <p:spPr/>
        <p:txBody>
          <a:bodyPr/>
          <a:lstStyle/>
          <a:p>
            <a:r>
              <a:rPr lang="en-GB" dirty="0" smtClean="0"/>
              <a:t>Early years foundation stage</a:t>
            </a:r>
            <a:endParaRPr lang="en-GB" dirty="0"/>
          </a:p>
        </p:txBody>
      </p:sp>
    </p:spTree>
    <p:extLst>
      <p:ext uri="{BB962C8B-B14F-4D97-AF65-F5344CB8AC3E}">
        <p14:creationId xmlns:p14="http://schemas.microsoft.com/office/powerpoint/2010/main" val="215759085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62500" lnSpcReduction="20000"/>
          </a:bodyPr>
          <a:lstStyle/>
          <a:p>
            <a:pPr marL="45720" indent="0">
              <a:buNone/>
            </a:pPr>
            <a:r>
              <a:rPr lang="en-GB" dirty="0" smtClean="0"/>
              <a:t>Children start to learn about the world around them from the moment they are born. The care and education offered by our setting helps children to continue to do this by providing all the children with interesting activities that are appropriate for their age and stage of development.</a:t>
            </a:r>
          </a:p>
          <a:p>
            <a:pPr marL="45720" indent="0">
              <a:buNone/>
            </a:pPr>
            <a:endParaRPr lang="en-GB" dirty="0" smtClean="0"/>
          </a:p>
          <a:p>
            <a:pPr marL="45720" indent="0">
              <a:buNone/>
            </a:pPr>
            <a:r>
              <a:rPr lang="en-GB" i="1" dirty="0" smtClean="0"/>
              <a:t>The areas of learning and Development comprise:</a:t>
            </a:r>
          </a:p>
          <a:p>
            <a:pPr marL="45720" indent="0">
              <a:buNone/>
            </a:pPr>
            <a:r>
              <a:rPr lang="en-GB" i="1" dirty="0" smtClean="0"/>
              <a:t>Prime Areas</a:t>
            </a:r>
          </a:p>
          <a:p>
            <a:r>
              <a:rPr lang="en-GB" dirty="0" smtClean="0"/>
              <a:t>Personal, social and emotional development</a:t>
            </a:r>
          </a:p>
          <a:p>
            <a:r>
              <a:rPr lang="en-GB" dirty="0" smtClean="0"/>
              <a:t>Physical development</a:t>
            </a:r>
          </a:p>
          <a:p>
            <a:r>
              <a:rPr lang="en-GB" dirty="0" smtClean="0"/>
              <a:t>Communication and Language</a:t>
            </a:r>
          </a:p>
          <a:p>
            <a:endParaRPr lang="en-GB" dirty="0"/>
          </a:p>
          <a:p>
            <a:pPr marL="45720" indent="0">
              <a:buNone/>
            </a:pPr>
            <a:r>
              <a:rPr lang="en-GB" i="1" dirty="0" smtClean="0"/>
              <a:t>Specific Areas</a:t>
            </a:r>
          </a:p>
          <a:p>
            <a:r>
              <a:rPr lang="en-GB" dirty="0" smtClean="0"/>
              <a:t>Literacy</a:t>
            </a:r>
          </a:p>
          <a:p>
            <a:r>
              <a:rPr lang="en-GB" dirty="0" smtClean="0"/>
              <a:t>Mathematics</a:t>
            </a:r>
          </a:p>
          <a:p>
            <a:r>
              <a:rPr lang="en-GB" dirty="0" smtClean="0"/>
              <a:t>Understanding the world</a:t>
            </a:r>
          </a:p>
          <a:p>
            <a:r>
              <a:rPr lang="en-GB" dirty="0" smtClean="0"/>
              <a:t>Expressive arts and design</a:t>
            </a:r>
          </a:p>
          <a:p>
            <a:endParaRPr lang="en-GB" dirty="0"/>
          </a:p>
          <a:p>
            <a:pPr marL="45720" indent="0">
              <a:buNone/>
            </a:pPr>
            <a:r>
              <a:rPr lang="en-GB" dirty="0" smtClean="0"/>
              <a:t>For each area, the level of progress that children are expected to have attained by the end of the Early Years Foundation Stage is defined by the Early Learning Goals. These goals state what it is expected that children will know, and be able to do, by the end of the reception year of their education.</a:t>
            </a:r>
          </a:p>
          <a:p>
            <a:pPr marL="45720" indent="0">
              <a:buNone/>
            </a:pPr>
            <a:endParaRPr lang="en-GB" dirty="0"/>
          </a:p>
          <a:p>
            <a:pPr marL="45720" indent="0">
              <a:buNone/>
            </a:pPr>
            <a:r>
              <a:rPr lang="en-GB" dirty="0" smtClean="0"/>
              <a:t>We refer to non-statutory curriculum guidance to support our professional judgement as we assess each child’s progress and level of development as they progress towards the Early Learning Goals. We have regard to these when we assess children and plan for their learning by creating a curriculum that is ambitious and meets every child’s needs. Our educational programmes support children to develop the knowledge, skills and understanding they need for:</a:t>
            </a:r>
          </a:p>
          <a:p>
            <a:pPr marL="45720" indent="0">
              <a:buNone/>
            </a:pPr>
            <a:endParaRPr lang="en-GB" dirty="0"/>
          </a:p>
        </p:txBody>
      </p:sp>
      <p:sp>
        <p:nvSpPr>
          <p:cNvPr id="3" name="Title 2"/>
          <p:cNvSpPr>
            <a:spLocks noGrp="1"/>
          </p:cNvSpPr>
          <p:nvPr>
            <p:ph type="title"/>
          </p:nvPr>
        </p:nvSpPr>
        <p:spPr/>
        <p:txBody>
          <a:bodyPr/>
          <a:lstStyle/>
          <a:p>
            <a:r>
              <a:rPr lang="en-GB" dirty="0" smtClean="0"/>
              <a:t>How we provide for learning and development</a:t>
            </a:r>
            <a:endParaRPr lang="en-GB" dirty="0"/>
          </a:p>
        </p:txBody>
      </p:sp>
    </p:spTree>
    <p:extLst>
      <p:ext uri="{BB962C8B-B14F-4D97-AF65-F5344CB8AC3E}">
        <p14:creationId xmlns:p14="http://schemas.microsoft.com/office/powerpoint/2010/main" val="275373906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Autofit/>
          </a:bodyPr>
          <a:lstStyle/>
          <a:p>
            <a:pPr marL="45720" indent="0">
              <a:buNone/>
            </a:pPr>
            <a:r>
              <a:rPr lang="en-GB" sz="1200" i="1" dirty="0" smtClean="0"/>
              <a:t>Personal, Social and emotional development</a:t>
            </a:r>
          </a:p>
          <a:p>
            <a:r>
              <a:rPr lang="en-GB" sz="1200" dirty="0"/>
              <a:t>s</a:t>
            </a:r>
            <a:r>
              <a:rPr lang="en-GB" sz="1200" dirty="0" smtClean="0"/>
              <a:t>elf-regulation</a:t>
            </a:r>
          </a:p>
          <a:p>
            <a:r>
              <a:rPr lang="en-GB" sz="1200" dirty="0"/>
              <a:t>m</a:t>
            </a:r>
            <a:r>
              <a:rPr lang="en-GB" sz="1200" dirty="0" smtClean="0"/>
              <a:t>anaging self</a:t>
            </a:r>
          </a:p>
          <a:p>
            <a:r>
              <a:rPr lang="en-GB" sz="1200" dirty="0"/>
              <a:t>b</a:t>
            </a:r>
            <a:r>
              <a:rPr lang="en-GB" sz="1200" dirty="0" smtClean="0"/>
              <a:t>uilding relationships</a:t>
            </a:r>
          </a:p>
          <a:p>
            <a:endParaRPr lang="en-GB" sz="1200" dirty="0"/>
          </a:p>
          <a:p>
            <a:pPr marL="45720" indent="0">
              <a:buNone/>
            </a:pPr>
            <a:r>
              <a:rPr lang="en-GB" sz="1200" i="1" dirty="0" smtClean="0"/>
              <a:t>Physical development</a:t>
            </a:r>
          </a:p>
          <a:p>
            <a:r>
              <a:rPr lang="en-GB" sz="1200" dirty="0"/>
              <a:t>g</a:t>
            </a:r>
            <a:r>
              <a:rPr lang="en-GB" sz="1200" dirty="0" smtClean="0"/>
              <a:t>ross motor skills</a:t>
            </a:r>
          </a:p>
          <a:p>
            <a:r>
              <a:rPr lang="en-GB" sz="1200" dirty="0"/>
              <a:t>f</a:t>
            </a:r>
            <a:r>
              <a:rPr lang="en-GB" sz="1200" dirty="0" smtClean="0"/>
              <a:t>ine motor skills</a:t>
            </a:r>
          </a:p>
          <a:p>
            <a:endParaRPr lang="en-GB" sz="1200" dirty="0"/>
          </a:p>
          <a:p>
            <a:pPr marL="45720" indent="0">
              <a:buNone/>
            </a:pPr>
            <a:r>
              <a:rPr lang="en-GB" sz="1200" i="1" dirty="0" smtClean="0"/>
              <a:t>Communication and language</a:t>
            </a:r>
          </a:p>
          <a:p>
            <a:r>
              <a:rPr lang="en-GB" sz="1200" dirty="0" smtClean="0"/>
              <a:t>listening, attention and understanding</a:t>
            </a:r>
          </a:p>
          <a:p>
            <a:r>
              <a:rPr lang="en-GB" sz="1200" dirty="0"/>
              <a:t>s</a:t>
            </a:r>
            <a:r>
              <a:rPr lang="en-GB" sz="1200" dirty="0" smtClean="0"/>
              <a:t>peaking</a:t>
            </a:r>
          </a:p>
          <a:p>
            <a:endParaRPr lang="en-GB" sz="1200" dirty="0"/>
          </a:p>
          <a:p>
            <a:pPr marL="45720" indent="0">
              <a:buNone/>
            </a:pPr>
            <a:r>
              <a:rPr lang="en-GB" sz="1200" i="1" dirty="0" smtClean="0"/>
              <a:t>Literacy</a:t>
            </a:r>
          </a:p>
          <a:p>
            <a:r>
              <a:rPr lang="en-GB" sz="1200" dirty="0" smtClean="0"/>
              <a:t>comprehension</a:t>
            </a:r>
          </a:p>
          <a:p>
            <a:r>
              <a:rPr lang="en-GB" sz="1200" dirty="0"/>
              <a:t>w</a:t>
            </a:r>
            <a:r>
              <a:rPr lang="en-GB" sz="1200" dirty="0" smtClean="0"/>
              <a:t>ord reading</a:t>
            </a:r>
          </a:p>
          <a:p>
            <a:r>
              <a:rPr lang="en-GB" sz="1200" dirty="0"/>
              <a:t>w</a:t>
            </a:r>
            <a:r>
              <a:rPr lang="en-GB" sz="1200" dirty="0" smtClean="0"/>
              <a:t>riting</a:t>
            </a:r>
          </a:p>
          <a:p>
            <a:endParaRPr lang="en-GB" sz="1200" dirty="0"/>
          </a:p>
          <a:p>
            <a:pPr marL="45720" indent="0">
              <a:buNone/>
            </a:pPr>
            <a:r>
              <a:rPr lang="en-GB" sz="1200" i="1" dirty="0" smtClean="0"/>
              <a:t>Mathematics</a:t>
            </a:r>
          </a:p>
          <a:p>
            <a:r>
              <a:rPr lang="en-GB" sz="1200" dirty="0"/>
              <a:t>n</a:t>
            </a:r>
            <a:r>
              <a:rPr lang="en-GB" sz="1200" dirty="0" smtClean="0"/>
              <a:t>umber</a:t>
            </a:r>
          </a:p>
          <a:p>
            <a:r>
              <a:rPr lang="en-GB" sz="1200" dirty="0"/>
              <a:t>n</a:t>
            </a:r>
            <a:r>
              <a:rPr lang="en-GB" sz="1200" dirty="0" smtClean="0"/>
              <a:t>umerical patterns</a:t>
            </a:r>
          </a:p>
          <a:p>
            <a:endParaRPr lang="en-GB" sz="1200" dirty="0"/>
          </a:p>
          <a:p>
            <a:pPr marL="45720" indent="0">
              <a:buNone/>
            </a:pPr>
            <a:r>
              <a:rPr lang="en-GB" sz="1200" i="1" dirty="0" smtClean="0"/>
              <a:t>Understanding the world</a:t>
            </a:r>
          </a:p>
          <a:p>
            <a:r>
              <a:rPr lang="en-GB" sz="1200" dirty="0"/>
              <a:t>p</a:t>
            </a:r>
            <a:r>
              <a:rPr lang="en-GB" sz="1200" dirty="0" smtClean="0"/>
              <a:t>ast and present</a:t>
            </a:r>
          </a:p>
          <a:p>
            <a:r>
              <a:rPr lang="en-GB" sz="1200" dirty="0"/>
              <a:t>p</a:t>
            </a:r>
            <a:r>
              <a:rPr lang="en-GB" sz="1200" dirty="0" smtClean="0"/>
              <a:t>eople, culture and communities</a:t>
            </a:r>
          </a:p>
          <a:p>
            <a:r>
              <a:rPr lang="en-GB" sz="1200" dirty="0"/>
              <a:t>t</a:t>
            </a:r>
            <a:r>
              <a:rPr lang="en-GB" sz="1200" dirty="0" smtClean="0"/>
              <a:t>he natural world</a:t>
            </a:r>
          </a:p>
          <a:p>
            <a:endParaRPr lang="en-GB" sz="1200" dirty="0"/>
          </a:p>
          <a:p>
            <a:pPr marL="45720" indent="0">
              <a:buNone/>
            </a:pPr>
            <a:r>
              <a:rPr lang="en-GB" sz="1200" i="1" dirty="0" smtClean="0"/>
              <a:t>Expressive arts and design</a:t>
            </a:r>
          </a:p>
          <a:p>
            <a:r>
              <a:rPr lang="en-GB" sz="1200" dirty="0" smtClean="0"/>
              <a:t>Creating with materials</a:t>
            </a:r>
          </a:p>
          <a:p>
            <a:r>
              <a:rPr lang="en-GB" sz="1200" dirty="0" smtClean="0"/>
              <a:t>Being imaginative and expressive</a:t>
            </a:r>
            <a:endParaRPr lang="en-GB" sz="1200" dirty="0"/>
          </a:p>
        </p:txBody>
      </p:sp>
      <p:sp>
        <p:nvSpPr>
          <p:cNvPr id="3" name="Title 2"/>
          <p:cNvSpPr>
            <a:spLocks noGrp="1"/>
          </p:cNvSpPr>
          <p:nvPr>
            <p:ph type="title"/>
          </p:nvPr>
        </p:nvSpPr>
        <p:spPr/>
        <p:txBody>
          <a:bodyPr/>
          <a:lstStyle/>
          <a:p>
            <a:r>
              <a:rPr lang="en-GB" dirty="0" smtClean="0"/>
              <a:t>What does our educational programmes support</a:t>
            </a:r>
            <a:endParaRPr lang="en-GB" dirty="0"/>
          </a:p>
        </p:txBody>
      </p:sp>
    </p:spTree>
    <p:extLst>
      <p:ext uri="{BB962C8B-B14F-4D97-AF65-F5344CB8AC3E}">
        <p14:creationId xmlns:p14="http://schemas.microsoft.com/office/powerpoint/2010/main" val="423997207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Autofit/>
          </a:bodyPr>
          <a:lstStyle/>
          <a:p>
            <a:pPr marL="45720" indent="0">
              <a:buNone/>
            </a:pPr>
            <a:r>
              <a:rPr lang="en-GB" sz="1600" i="1" dirty="0" smtClean="0"/>
              <a:t>Learning through play</a:t>
            </a:r>
          </a:p>
          <a:p>
            <a:pPr marL="45720" indent="0">
              <a:buNone/>
            </a:pPr>
            <a:r>
              <a:rPr lang="en-GB" sz="1600" dirty="0" smtClean="0"/>
              <a:t>Being active and playing supports young children’s learning and development through doing and talking. This is how children learn to think about and understand the world around them . We use the EYFS statutory education programmes to plan and provide opportunities which will help children to make progress in all areas of learning. This programme is made up of a mixture of activities that children plan and organise for themselves and activities planned and led by practitioners.</a:t>
            </a:r>
          </a:p>
          <a:p>
            <a:pPr marL="45720" indent="0">
              <a:buNone/>
            </a:pPr>
            <a:endParaRPr lang="en-GB" sz="1600" dirty="0"/>
          </a:p>
          <a:p>
            <a:pPr marL="45720" indent="0">
              <a:buNone/>
            </a:pPr>
            <a:r>
              <a:rPr lang="en-GB" sz="1600" i="1" dirty="0" smtClean="0"/>
              <a:t>The Characteristics of effective learning</a:t>
            </a:r>
          </a:p>
          <a:p>
            <a:pPr marL="45720" indent="0">
              <a:buNone/>
            </a:pPr>
            <a:r>
              <a:rPr lang="en-GB" sz="1600" dirty="0" smtClean="0"/>
              <a:t>We understand that all children engage with other people and their environment through the characteristics of effective learning that are describes in the EYFS as:</a:t>
            </a:r>
          </a:p>
          <a:p>
            <a:r>
              <a:rPr lang="en-GB" sz="1600" dirty="0"/>
              <a:t>p</a:t>
            </a:r>
            <a:r>
              <a:rPr lang="en-GB" sz="1600" dirty="0" smtClean="0"/>
              <a:t>laying and exploring – engagement</a:t>
            </a:r>
          </a:p>
          <a:p>
            <a:r>
              <a:rPr lang="en-GB" sz="1600" dirty="0"/>
              <a:t>a</a:t>
            </a:r>
            <a:r>
              <a:rPr lang="en-GB" sz="1600" dirty="0" smtClean="0"/>
              <a:t>ctive learning – motivation</a:t>
            </a:r>
          </a:p>
          <a:p>
            <a:r>
              <a:rPr lang="en-GB" sz="1600" dirty="0"/>
              <a:t>c</a:t>
            </a:r>
            <a:r>
              <a:rPr lang="en-GB" sz="1600" dirty="0" smtClean="0"/>
              <a:t>reating and thinking critically - thinking </a:t>
            </a:r>
          </a:p>
          <a:p>
            <a:endParaRPr lang="en-GB" sz="1600" dirty="0" smtClean="0"/>
          </a:p>
          <a:p>
            <a:pPr marL="45720" indent="0">
              <a:buNone/>
            </a:pPr>
            <a:r>
              <a:rPr lang="en-GB" sz="1600" dirty="0" smtClean="0"/>
              <a:t>We aim to provide for the characteristics of effective learning by observing how a child engages with learning and being clear about what we can do and provide to support each child to remain an effective and motivated learner.</a:t>
            </a:r>
            <a:endParaRPr lang="en-GB" sz="1600" dirty="0"/>
          </a:p>
        </p:txBody>
      </p:sp>
      <p:sp>
        <p:nvSpPr>
          <p:cNvPr id="3" name="Title 2"/>
          <p:cNvSpPr>
            <a:spLocks noGrp="1"/>
          </p:cNvSpPr>
          <p:nvPr>
            <p:ph type="title"/>
          </p:nvPr>
        </p:nvSpPr>
        <p:spPr/>
        <p:txBody>
          <a:bodyPr/>
          <a:lstStyle/>
          <a:p>
            <a:r>
              <a:rPr lang="en-GB" dirty="0" smtClean="0"/>
              <a:t>Our approach to learning and development</a:t>
            </a:r>
            <a:endParaRPr lang="en-GB" dirty="0"/>
          </a:p>
        </p:txBody>
      </p:sp>
    </p:spTree>
    <p:extLst>
      <p:ext uri="{BB962C8B-B14F-4D97-AF65-F5344CB8AC3E}">
        <p14:creationId xmlns:p14="http://schemas.microsoft.com/office/powerpoint/2010/main" val="352929720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pPr marL="45720" indent="0">
              <a:buNone/>
            </a:pPr>
            <a:r>
              <a:rPr lang="en-GB" dirty="0" smtClean="0"/>
              <a:t>We assess how children are learning and developing by observing them. We use the information that we gain from observations of the children, to understand their progress and where this may be leading them. We believe that parents know their children best and we will ask you to contribute to assessment by sharing information about what your child likes to do and how you, as parents, are supporting development.</a:t>
            </a:r>
          </a:p>
          <a:p>
            <a:pPr marL="45720" indent="0">
              <a:buNone/>
            </a:pPr>
            <a:endParaRPr lang="en-GB" dirty="0"/>
          </a:p>
          <a:p>
            <a:pPr marL="45720" indent="0">
              <a:buNone/>
            </a:pPr>
            <a:r>
              <a:rPr lang="en-GB" dirty="0" smtClean="0"/>
              <a:t>We may make assessment summaries of children’s achievement based on our on-going observations. These help us to build a picture of a child’s progress during their time with us and form part of children’s learning journeys. We undertake these assessment summaries at regular intervals, as well as at times of transition, such as when a child moves onto a different group or when they go onto school.</a:t>
            </a:r>
            <a:endParaRPr lang="en-GB" dirty="0"/>
          </a:p>
        </p:txBody>
      </p:sp>
      <p:sp>
        <p:nvSpPr>
          <p:cNvPr id="3" name="Title 2"/>
          <p:cNvSpPr>
            <a:spLocks noGrp="1"/>
          </p:cNvSpPr>
          <p:nvPr>
            <p:ph type="title"/>
          </p:nvPr>
        </p:nvSpPr>
        <p:spPr/>
        <p:txBody>
          <a:bodyPr/>
          <a:lstStyle/>
          <a:p>
            <a:r>
              <a:rPr lang="en-GB" dirty="0" smtClean="0"/>
              <a:t>Assessment</a:t>
            </a:r>
            <a:endParaRPr lang="en-GB" dirty="0"/>
          </a:p>
        </p:txBody>
      </p:sp>
    </p:spTree>
    <p:extLst>
      <p:ext uri="{BB962C8B-B14F-4D97-AF65-F5344CB8AC3E}">
        <p14:creationId xmlns:p14="http://schemas.microsoft.com/office/powerpoint/2010/main" val="13285901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45720" indent="0">
              <a:buNone/>
            </a:pPr>
            <a:r>
              <a:rPr lang="en-GB" dirty="0" smtClean="0"/>
              <a:t>We keep </a:t>
            </a:r>
            <a:r>
              <a:rPr lang="en-GB" dirty="0" smtClean="0"/>
              <a:t>an online </a:t>
            </a:r>
            <a:r>
              <a:rPr lang="en-GB" dirty="0" smtClean="0"/>
              <a:t>learning </a:t>
            </a:r>
            <a:r>
              <a:rPr lang="en-GB" dirty="0" smtClean="0"/>
              <a:t>journal </a:t>
            </a:r>
            <a:r>
              <a:rPr lang="en-GB" dirty="0" smtClean="0"/>
              <a:t>for each child. Your child's learning </a:t>
            </a:r>
            <a:r>
              <a:rPr lang="en-GB" dirty="0" smtClean="0"/>
              <a:t>journal </a:t>
            </a:r>
            <a:r>
              <a:rPr lang="en-GB" dirty="0" smtClean="0"/>
              <a:t>helps us to celebrate together his/her achievements and to work together to provide what your child needs for his/her well-being and make progress.</a:t>
            </a:r>
          </a:p>
          <a:p>
            <a:pPr marL="45720" indent="0">
              <a:buNone/>
            </a:pPr>
            <a:endParaRPr lang="en-GB" dirty="0"/>
          </a:p>
          <a:p>
            <a:pPr marL="45720" indent="0">
              <a:buNone/>
            </a:pPr>
            <a:r>
              <a:rPr lang="en-GB" dirty="0" smtClean="0"/>
              <a:t>Your child’s key person will work in partnership with you to keep this record. To do this she will </a:t>
            </a:r>
            <a:r>
              <a:rPr lang="en-GB" dirty="0" smtClean="0"/>
              <a:t>collect </a:t>
            </a:r>
            <a:r>
              <a:rPr lang="en-GB" dirty="0" smtClean="0"/>
              <a:t>information about your child's needs, activities, interests and achievements. This information will enable the key person to identify your child’s progress. Together, we will the decide on how further to support your child’s learning and development</a:t>
            </a:r>
            <a:endParaRPr lang="en-GB" dirty="0"/>
          </a:p>
        </p:txBody>
      </p:sp>
      <p:sp>
        <p:nvSpPr>
          <p:cNvPr id="3" name="Title 2"/>
          <p:cNvSpPr>
            <a:spLocks noGrp="1"/>
          </p:cNvSpPr>
          <p:nvPr>
            <p:ph type="title"/>
          </p:nvPr>
        </p:nvSpPr>
        <p:spPr/>
        <p:txBody>
          <a:bodyPr/>
          <a:lstStyle/>
          <a:p>
            <a:r>
              <a:rPr lang="en-GB" dirty="0" smtClean="0"/>
              <a:t>Learning </a:t>
            </a:r>
            <a:r>
              <a:rPr lang="en-GB" dirty="0" smtClean="0"/>
              <a:t>Journals</a:t>
            </a:r>
            <a:endParaRPr lang="en-GB" dirty="0"/>
          </a:p>
        </p:txBody>
      </p:sp>
    </p:spTree>
    <p:extLst>
      <p:ext uri="{BB962C8B-B14F-4D97-AF65-F5344CB8AC3E}">
        <p14:creationId xmlns:p14="http://schemas.microsoft.com/office/powerpoint/2010/main" val="3413427941"/>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Grid">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rid">
      <a:fillStyleLst>
        <a:solidFill>
          <a:schemeClr val="phClr"/>
        </a:solidFill>
        <a:solidFill>
          <a:schemeClr val="phClr">
            <a:tint val="50000"/>
          </a:schemeClr>
        </a:solidFill>
        <a:gradFill rotWithShape="1">
          <a:gsLst>
            <a:gs pos="0">
              <a:schemeClr val="phClr"/>
            </a:gs>
            <a:gs pos="90000">
              <a:schemeClr val="phClr">
                <a:shade val="100000"/>
              </a:schemeClr>
            </a:gs>
            <a:gs pos="100000">
              <a:schemeClr val="phClr">
                <a:shade val="85000"/>
              </a:schemeClr>
            </a:gs>
          </a:gsLst>
          <a:path path="circle">
            <a:fillToRect l="100000" t="100000" r="100000" b="100000"/>
          </a:path>
        </a:gra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effectStyle>
        <a:effectStyle>
          <a:effectLst>
            <a:outerShdw blurRad="31750" dist="25400" dir="5400000" rotWithShape="0">
              <a:srgbClr val="000000">
                <a:alpha val="50000"/>
              </a:srgbClr>
            </a:outerShdw>
          </a:effectLst>
        </a:effectStyle>
        <a:effectStyle>
          <a:effectLst>
            <a:outerShdw blurRad="38100" dist="25400" dir="5400000" rotWithShape="0">
              <a:srgbClr val="000000">
                <a:alpha val="45000"/>
              </a:srgbClr>
            </a:outerShdw>
          </a:effectLst>
          <a:scene3d>
            <a:camera prst="orthographicFront">
              <a:rot lat="0" lon="0" rev="0"/>
            </a:camera>
            <a:lightRig rig="brightRoom" dir="t"/>
          </a:scene3d>
          <a:sp3d extrusionH="12700" contourW="25400" prstMaterial="flat">
            <a:bevelT w="63500" h="152400" prst="angle"/>
            <a:contourClr>
              <a:schemeClr val="phClr">
                <a:shade val="30000"/>
              </a:schemeClr>
            </a:contourClr>
          </a:sp3d>
        </a:effectStyle>
      </a:effectStyleLst>
      <a:bgFillStyleLst>
        <a:solidFill>
          <a:schemeClr val="phClr"/>
        </a:solidFill>
        <a:solidFill>
          <a:schemeClr val="phClr">
            <a:tint val="90000"/>
            <a:shade val="93000"/>
            <a:satMod val="150000"/>
          </a:schemeClr>
        </a:solidFill>
        <a:blipFill rotWithShape="1">
          <a:blip xmlns:r="http://schemas.openxmlformats.org/officeDocument/2006/relationships" r:embed="rId1">
            <a:duotone>
              <a:schemeClr val="phClr">
                <a:tint val="95000"/>
              </a:schemeClr>
              <a:schemeClr val="phClr">
                <a:shade val="93000"/>
                <a:satMod val="11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Grid</Template>
  <TotalTime>1833</TotalTime>
  <Words>3833</Words>
  <Application>Microsoft Office PowerPoint</Application>
  <PresentationFormat>On-screen Show (4:3)</PresentationFormat>
  <Paragraphs>413</Paragraphs>
  <Slides>28</Slides>
  <Notes>0</Notes>
  <HiddenSlides>0</HiddenSlides>
  <MMClips>0</MMClips>
  <ScaleCrop>false</ScaleCrop>
  <HeadingPairs>
    <vt:vector size="8" baseType="variant">
      <vt:variant>
        <vt:lpstr>Fonts Used</vt:lpstr>
      </vt:variant>
      <vt:variant>
        <vt:i4>5</vt:i4>
      </vt:variant>
      <vt:variant>
        <vt:lpstr>Theme</vt:lpstr>
      </vt:variant>
      <vt:variant>
        <vt:i4>1</vt:i4>
      </vt:variant>
      <vt:variant>
        <vt:lpstr>Embedded OLE Servers</vt:lpstr>
      </vt:variant>
      <vt:variant>
        <vt:i4>1</vt:i4>
      </vt:variant>
      <vt:variant>
        <vt:lpstr>Slide Titles</vt:lpstr>
      </vt:variant>
      <vt:variant>
        <vt:i4>28</vt:i4>
      </vt:variant>
    </vt:vector>
  </HeadingPairs>
  <TitlesOfParts>
    <vt:vector size="35" baseType="lpstr">
      <vt:lpstr>Arial</vt:lpstr>
      <vt:lpstr>Calibri</vt:lpstr>
      <vt:lpstr>Times New Roman</vt:lpstr>
      <vt:lpstr>Wingdings</vt:lpstr>
      <vt:lpstr>Wingdings 2</vt:lpstr>
      <vt:lpstr>Grid</vt:lpstr>
      <vt:lpstr>Bitmap Image</vt:lpstr>
      <vt:lpstr> merry go round under fives PROSPECTUS  “Staff provide stimulating environments, both indoors and outside.  Children are excited to investigate the learning opportunities on offer” -  OFSTED APRIL 2019        </vt:lpstr>
      <vt:lpstr>Merry Go round under fives Independently run non-profit making Members of the Pre-school alliance</vt:lpstr>
      <vt:lpstr>Our aims</vt:lpstr>
      <vt:lpstr>Early years foundation stage</vt:lpstr>
      <vt:lpstr>How we provide for learning and development</vt:lpstr>
      <vt:lpstr>What does our educational programmes support</vt:lpstr>
      <vt:lpstr>Our approach to learning and development</vt:lpstr>
      <vt:lpstr>Assessment</vt:lpstr>
      <vt:lpstr>Learning Journals</vt:lpstr>
      <vt:lpstr>Our staff</vt:lpstr>
      <vt:lpstr>Management of our setting</vt:lpstr>
      <vt:lpstr>Policies</vt:lpstr>
      <vt:lpstr>Safeguarding children</vt:lpstr>
      <vt:lpstr>Special educational needs</vt:lpstr>
      <vt:lpstr>Fees</vt:lpstr>
      <vt:lpstr>Funding</vt:lpstr>
      <vt:lpstr>What to wear at Merry go Round</vt:lpstr>
      <vt:lpstr>Starting at our setting</vt:lpstr>
      <vt:lpstr>PowerPoint Presentation</vt:lpstr>
      <vt:lpstr>sessions</vt:lpstr>
      <vt:lpstr>Snack</vt:lpstr>
      <vt:lpstr>LUNCH CLUB</vt:lpstr>
      <vt:lpstr>Transition from nursery to school</vt:lpstr>
      <vt:lpstr>TRANSITION FROM NURSERY TO SCHOOL</vt:lpstr>
      <vt:lpstr>TRANSITION FROM NURSERY TO SCHOOL</vt:lpstr>
      <vt:lpstr>What are the differences between our preschool and nursery?</vt:lpstr>
      <vt:lpstr>Information we hold about you and your child</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Why choose Merry Go round under fives for a Nursery place?</dc:title>
  <dc:creator>Emma &amp; Neil</dc:creator>
  <cp:lastModifiedBy>kay mynott</cp:lastModifiedBy>
  <cp:revision>241</cp:revision>
  <cp:lastPrinted>2024-06-20T09:29:06Z</cp:lastPrinted>
  <dcterms:created xsi:type="dcterms:W3CDTF">2016-01-28T10:57:00Z</dcterms:created>
  <dcterms:modified xsi:type="dcterms:W3CDTF">2024-12-11T13:33:09Z</dcterms:modified>
</cp:coreProperties>
</file>